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86" r:id="rId6"/>
    <p:sldId id="287" r:id="rId7"/>
    <p:sldId id="288" r:id="rId8"/>
    <p:sldId id="273" r:id="rId9"/>
    <p:sldId id="289" r:id="rId10"/>
    <p:sldId id="290" r:id="rId11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C991EE-712F-C7DA-A13C-85C1EFBA24C5}" name="sarah.oleary" initials="" userId="S::sarah.oleary@ul.ie::dd2a7d77-eee3-47c6-a5cf-07fdc33b74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85"/>
    <p:restoredTop sz="94726"/>
  </p:normalViewPr>
  <p:slideViewPr>
    <p:cSldViewPr>
      <p:cViewPr varScale="1">
        <p:scale>
          <a:sx n="45" d="100"/>
          <a:sy n="45" d="100"/>
        </p:scale>
        <p:origin x="76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25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E1CB-FF16-D04A-A20F-80198DEA023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AB7D8-E1B3-384B-A9DD-9FFAA56A0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2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AB7D8-E1B3-384B-A9DD-9FFAA56A05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01600" y="2289416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60" h="3175">
                <a:moveTo>
                  <a:pt x="9842" y="0"/>
                </a:moveTo>
                <a:lnTo>
                  <a:pt x="6515" y="850"/>
                </a:lnTo>
                <a:lnTo>
                  <a:pt x="3238" y="1777"/>
                </a:lnTo>
                <a:lnTo>
                  <a:pt x="0" y="2806"/>
                </a:lnTo>
                <a:lnTo>
                  <a:pt x="9842" y="2806"/>
                </a:lnTo>
                <a:lnTo>
                  <a:pt x="9842" y="0"/>
                </a:lnTo>
                <a:close/>
              </a:path>
            </a:pathLst>
          </a:custGeom>
          <a:solidFill>
            <a:srgbClr val="D6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3994" y="1056698"/>
            <a:ext cx="9906000" cy="6221095"/>
          </a:xfrm>
          <a:custGeom>
            <a:avLst/>
            <a:gdLst/>
            <a:ahLst/>
            <a:cxnLst/>
            <a:rect l="l" t="t" r="r" b="b"/>
            <a:pathLst>
              <a:path w="9906000" h="6221095">
                <a:moveTo>
                  <a:pt x="9906000" y="0"/>
                </a:moveTo>
                <a:lnTo>
                  <a:pt x="0" y="103809"/>
                </a:lnTo>
                <a:lnTo>
                  <a:pt x="0" y="6220701"/>
                </a:lnTo>
                <a:lnTo>
                  <a:pt x="9906000" y="6220701"/>
                </a:lnTo>
                <a:lnTo>
                  <a:pt x="990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550" y="4394504"/>
            <a:ext cx="2533639" cy="25336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202" y="1086650"/>
            <a:ext cx="6972297" cy="61907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1289277"/>
            <a:ext cx="6405880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981B1E"/>
                </a:solidFill>
                <a:latin typeface="Helvetica Neue LT Pro 75 Bold"/>
                <a:cs typeface="Helvetica Neue LT Pro 75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699" y="2472864"/>
            <a:ext cx="7729220" cy="285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Helvetica Neue LT Pro 55 Roman"/>
                <a:cs typeface="Helvetica Neue LT Pro 55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961" y="145722"/>
            <a:ext cx="10058041" cy="6314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5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'Understanding social connection for wellbeing’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1440002"/>
            <a:ext cx="9252585" cy="5400040"/>
          </a:xfrm>
          <a:custGeom>
            <a:avLst/>
            <a:gdLst/>
            <a:ahLst/>
            <a:cxnLst/>
            <a:rect l="l" t="t" r="r" b="b"/>
            <a:pathLst>
              <a:path w="9252585" h="5400040">
                <a:moveTo>
                  <a:pt x="9252000" y="0"/>
                </a:moveTo>
                <a:lnTo>
                  <a:pt x="0" y="0"/>
                </a:lnTo>
                <a:lnTo>
                  <a:pt x="0" y="5400001"/>
                </a:lnTo>
                <a:lnTo>
                  <a:pt x="9252000" y="5400001"/>
                </a:lnTo>
                <a:lnTo>
                  <a:pt x="9252000" y="0"/>
                </a:lnTo>
                <a:close/>
              </a:path>
            </a:pathLst>
          </a:custGeom>
          <a:solidFill>
            <a:srgbClr val="F8E1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B485B-FF27-67FE-699B-084CE7B7C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3234455"/>
            <a:ext cx="5486400" cy="43349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435490"/>
            <a:ext cx="10692003" cy="2175596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lang="en-GB" sz="4900" dirty="0"/>
              <a:t>Understanding social </a:t>
            </a:r>
            <a:br>
              <a:rPr lang="en-GB" sz="4900" dirty="0"/>
            </a:br>
            <a:r>
              <a:rPr lang="en-GB" sz="4900" dirty="0"/>
              <a:t>connection for wellbeing</a:t>
            </a:r>
            <a:br>
              <a:rPr lang="en-GB" sz="4900" dirty="0"/>
            </a:br>
            <a:r>
              <a:rPr sz="2750" dirty="0">
                <a:solidFill>
                  <a:srgbClr val="DE554F"/>
                </a:solidFill>
              </a:rPr>
              <a:t>Activity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95" dirty="0">
                <a:solidFill>
                  <a:srgbClr val="DE554F"/>
                </a:solidFill>
              </a:rPr>
              <a:t>5</a:t>
            </a:r>
            <a:r>
              <a:rPr sz="2750" dirty="0">
                <a:solidFill>
                  <a:srgbClr val="DE554F"/>
                </a:solidFill>
              </a:rPr>
              <a:t>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SPHE</a:t>
            </a:r>
            <a:r>
              <a:rPr sz="2750" spc="100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Emotional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Wellbeing,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sz="2750" dirty="0">
                <a:solidFill>
                  <a:srgbClr val="DE554F"/>
                </a:solidFill>
              </a:rPr>
              <a:t>Unit</a:t>
            </a:r>
            <a:r>
              <a:rPr sz="2750" spc="95" dirty="0">
                <a:solidFill>
                  <a:srgbClr val="DE554F"/>
                </a:solidFill>
              </a:rPr>
              <a:t> </a:t>
            </a:r>
            <a:r>
              <a:rPr lang="en-GB" sz="2750" spc="-50" dirty="0">
                <a:solidFill>
                  <a:srgbClr val="DE554F"/>
                </a:solidFill>
              </a:rPr>
              <a:t>3</a:t>
            </a:r>
            <a:endParaRPr sz="2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22300" y="2172085"/>
            <a:ext cx="5354569" cy="457753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How many people are you connected with on social media?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i="1" dirty="0">
                <a:latin typeface="HelveticaNeueLT Pro 55 Roman"/>
                <a:cs typeface="HelveticaNeueLT Pro 55 Roman"/>
              </a:rPr>
              <a:t>Or, think about the number of people you ‘know’ or recognise in school, your community, or activities.</a:t>
            </a:r>
            <a:r>
              <a:rPr lang="en-IE" sz="2600" dirty="0">
                <a:latin typeface="HelveticaNeueLT Pro 55 Roman"/>
                <a:cs typeface="HelveticaNeueLT Pro 55 Roman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Compare that with the number of people you actually talk to, spend time with, or share personal things with every day.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962" y="1233932"/>
            <a:ext cx="9801475" cy="679032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000" spc="-20" dirty="0"/>
              <a:t>Think about your use of social media…</a:t>
            </a:r>
            <a:endParaRPr sz="400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EC234CC-D4BC-C486-0CAE-9F7FF949D779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5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'Understanding social connection for wellbeing’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42806-2E07-4E8E-A871-60CB303C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2592958"/>
            <a:ext cx="6779370" cy="43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2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9330" y="2194799"/>
            <a:ext cx="9801475" cy="991938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What is most important for young people – the number of connections or the quality of connections, or both? Why?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330" y="1266825"/>
            <a:ext cx="9801475" cy="679032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000" spc="-20" dirty="0"/>
              <a:t>Write / Draw a few thoughts…</a:t>
            </a:r>
            <a:endParaRPr sz="400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EC234CC-D4BC-C486-0CAE-9F7FF949D779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5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'Understanding social connection for wellbeing’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  <p:extLst>
      <p:ext uri="{BB962C8B-B14F-4D97-AF65-F5344CB8AC3E}">
        <p14:creationId xmlns:p14="http://schemas.microsoft.com/office/powerpoint/2010/main" val="224271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49330" y="2194799"/>
            <a:ext cx="9801475" cy="1584408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• What makes a connection feel “quality” to you? </a:t>
            </a:r>
          </a:p>
          <a:p>
            <a:pPr marL="12700">
              <a:lnSpc>
                <a:spcPct val="100000"/>
              </a:lnSpc>
              <a:spcBef>
                <a:spcPts val="1495"/>
              </a:spcBef>
              <a:buSzPct val="42307"/>
              <a:tabLst>
                <a:tab pos="240665" algn="l"/>
              </a:tabLst>
            </a:pPr>
            <a:r>
              <a:rPr lang="en-IE" sz="2600" dirty="0">
                <a:latin typeface="HelveticaNeueLT Pro 55 Roman"/>
                <a:cs typeface="HelveticaNeueLT Pro 55 Roman"/>
              </a:rPr>
              <a:t>• How do we know when we have the right balance of quantity and 	quality in our social connections?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330" y="1266825"/>
            <a:ext cx="9801475" cy="679032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000" spc="-20" dirty="0"/>
              <a:t>Discuss</a:t>
            </a:r>
            <a:endParaRPr sz="400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EC234CC-D4BC-C486-0CAE-9F7FF949D779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5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'Understanding social connection for wellbeing’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</p:spTree>
    <p:extLst>
      <p:ext uri="{BB962C8B-B14F-4D97-AF65-F5344CB8AC3E}">
        <p14:creationId xmlns:p14="http://schemas.microsoft.com/office/powerpoint/2010/main" val="42545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962" y="901986"/>
            <a:ext cx="5067300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Types of support</a:t>
            </a:r>
            <a:endParaRPr sz="480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835CB8A-5A69-3094-962E-D94C968712E5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5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'Understanding social connection for wellbeing’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1690413-0587-D5E4-4C50-553B79F5E32E}"/>
              </a:ext>
            </a:extLst>
          </p:cNvPr>
          <p:cNvSpPr txBox="1"/>
          <p:nvPr/>
        </p:nvSpPr>
        <p:spPr>
          <a:xfrm>
            <a:off x="445962" y="1829176"/>
            <a:ext cx="9801475" cy="4808368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r>
              <a:rPr lang="en-IE" sz="2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Support can show up in lots of different ways. </a:t>
            </a:r>
          </a:p>
          <a:p>
            <a:endParaRPr lang="en-IE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E" sz="2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Sometimes it is about caring and comforting, for example listening when someone is upset or checking in on a friend to see how they are doing. </a:t>
            </a:r>
          </a:p>
          <a:p>
            <a:endParaRPr lang="en-IE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E" sz="2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Other times it is about encouraging confidence, like reminding someone of their strengths or cheering them on. </a:t>
            </a:r>
          </a:p>
          <a:p>
            <a:endParaRPr lang="en-IE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E" sz="2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Support can also be practical, such as helping out with tasks like carrying something heavy, sharing your notes, or giving a hand with homework. </a:t>
            </a:r>
          </a:p>
          <a:p>
            <a:endParaRPr lang="en-IE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E" sz="2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Finally, it can mean sharing advice or tips, such as suggesting how to study for a test or explaining how you solved a problem. </a:t>
            </a:r>
          </a:p>
          <a:p>
            <a:endParaRPr lang="en-IE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E" sz="20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Being supported strengthens our social connection with others and enhances our wellbeing. </a:t>
            </a:r>
            <a:endParaRPr lang="en-US" sz="20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EC234CC-D4BC-C486-0CAE-9F7FF949D779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5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'Understanding social connection for wellbeing’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pic>
        <p:nvPicPr>
          <p:cNvPr id="7" name="Picture 6" descr="A group of people standing in front of a wheel&#10;&#10;AI-generated content may be incorrect.">
            <a:extLst>
              <a:ext uri="{FF2B5EF4-FFF2-40B4-BE49-F238E27FC236}">
                <a16:creationId xmlns:a16="http://schemas.microsoft.com/office/drawing/2014/main" id="{7D37267C-1B1B-8CE0-DC9F-F90E7B698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742934"/>
            <a:ext cx="5130946" cy="68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7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9D6E347D-B1D6-84D7-F2B3-5F72A9996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5962" y="901986"/>
            <a:ext cx="5067300" cy="80214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495"/>
              </a:spcBef>
              <a:tabLst>
                <a:tab pos="1670685" algn="l"/>
                <a:tab pos="2585085" algn="l"/>
                <a:tab pos="3804920" algn="l"/>
                <a:tab pos="5419090" algn="l"/>
                <a:tab pos="6514465" algn="l"/>
              </a:tabLst>
            </a:pPr>
            <a:r>
              <a:rPr lang="en-GB" sz="4800" spc="-20" dirty="0"/>
              <a:t>Reflection</a:t>
            </a:r>
            <a:endParaRPr sz="4800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835CB8A-5A69-3094-962E-D94C968712E5}"/>
              </a:ext>
            </a:extLst>
          </p:cNvPr>
          <p:cNvSpPr txBox="1"/>
          <p:nvPr/>
        </p:nvSpPr>
        <p:spPr>
          <a:xfrm>
            <a:off x="2638788" y="370374"/>
            <a:ext cx="49177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Emotional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Wellbeing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|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Activity</a:t>
            </a:r>
            <a:r>
              <a:rPr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15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5</a:t>
            </a:r>
            <a:r>
              <a:rPr sz="1000" b="1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,</a:t>
            </a:r>
            <a:r>
              <a:rPr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 </a:t>
            </a:r>
            <a:r>
              <a:rPr lang="en-GB" sz="1000" b="1" spc="-20" dirty="0">
                <a:solidFill>
                  <a:srgbClr val="FFFFFF"/>
                </a:solidFill>
                <a:latin typeface="Helvetica Neue LT Pro 75 Bold"/>
                <a:cs typeface="Helvetica Neue LT Pro 75 Bold"/>
              </a:rPr>
              <a:t>'Understanding social connection for wellbeing’</a:t>
            </a:r>
            <a:endParaRPr sz="1000" dirty="0">
              <a:latin typeface="Helvetica Neue LT Pro 75 Bold"/>
              <a:cs typeface="Helvetica Neue LT Pro 75 Bold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1690413-0587-D5E4-4C50-553B79F5E32E}"/>
              </a:ext>
            </a:extLst>
          </p:cNvPr>
          <p:cNvSpPr txBox="1"/>
          <p:nvPr/>
        </p:nvSpPr>
        <p:spPr>
          <a:xfrm>
            <a:off x="445962" y="1829176"/>
            <a:ext cx="9801475" cy="1976823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one simple thing you will do today to strengthen your connection </a:t>
            </a:r>
            <a:r>
              <a:rPr lang="en-IE" sz="3200" i="1" dirty="0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en-IE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someone in your family, with a friend, at school, or in the community?</a:t>
            </a:r>
          </a:p>
          <a:p>
            <a:endParaRPr lang="en-IE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4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6a25a-ab99-4f09-8992-8af467c638ca">
      <Terms xmlns="http://schemas.microsoft.com/office/infopath/2007/PartnerControls"/>
    </lcf76f155ced4ddcb4097134ff3c332f>
    <TaxCatchAll xmlns="a4b1eff1-e10b-448a-8736-a5422d5b78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E56318B6B5F4E84285F3999A79632" ma:contentTypeVersion="13" ma:contentTypeDescription="Create a new document." ma:contentTypeScope="" ma:versionID="91979c498129de34500b020ee2be6a32">
  <xsd:schema xmlns:xsd="http://www.w3.org/2001/XMLSchema" xmlns:xs="http://www.w3.org/2001/XMLSchema" xmlns:p="http://schemas.microsoft.com/office/2006/metadata/properties" xmlns:ns2="4286a25a-ab99-4f09-8992-8af467c638ca" xmlns:ns3="a4b1eff1-e10b-448a-8736-a5422d5b7849" targetNamespace="http://schemas.microsoft.com/office/2006/metadata/properties" ma:root="true" ma:fieldsID="1d165a7f9100d23040c3d35117c58d01" ns2:_="" ns3:_="">
    <xsd:import namespace="4286a25a-ab99-4f09-8992-8af467c638ca"/>
    <xsd:import namespace="a4b1eff1-e10b-448a-8736-a5422d5b7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6a25a-ab99-4f09-8992-8af467c63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1eff1-e10b-448a-8736-a5422d5b7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ab18c84-13e1-4f8d-8c05-35f964fd22fa}" ma:internalName="TaxCatchAll" ma:showField="CatchAllData" ma:web="a4b1eff1-e10b-448a-8736-a5422d5b7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ABCB14-221C-42F6-9B97-8151B94D02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D813F8-3E29-4730-B059-81B3B501C05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286a25a-ab99-4f09-8992-8af467c638ca"/>
    <ds:schemaRef ds:uri="a4b1eff1-e10b-448a-8736-a5422d5b784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6204A1-F9A2-49BF-9C7A-DA8CB0438F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6a25a-ab99-4f09-8992-8af467c638ca"/>
    <ds:schemaRef ds:uri="a4b1eff1-e10b-448a-8736-a5422d5b7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399</Words>
  <Application>Microsoft Office PowerPoint</Application>
  <PresentationFormat>Custom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Helvetica Neue LT Pro 55 Roman</vt:lpstr>
      <vt:lpstr>Helvetica Neue LT Pro 75 Bold</vt:lpstr>
      <vt:lpstr>HelveticaNeueLT Pro 55 Roman</vt:lpstr>
      <vt:lpstr>Office Theme</vt:lpstr>
      <vt:lpstr>Understanding social  connection for wellbeing Activity 5, SPHE Emotional Wellbeing, Unit 3</vt:lpstr>
      <vt:lpstr>Think about your use of social media…</vt:lpstr>
      <vt:lpstr>Write / Draw a few thoughts…</vt:lpstr>
      <vt:lpstr>Discuss</vt:lpstr>
      <vt:lpstr>Types of support</vt:lpstr>
      <vt:lpstr>PowerPoint Presentation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Character Strengths Activity 1, SPHE Emotional Wellbeing, Unit 3</dc:title>
  <dc:creator>Meabh McGuinness</dc:creator>
  <cp:lastModifiedBy>Meabh McGuinness</cp:lastModifiedBy>
  <cp:revision>22</cp:revision>
  <dcterms:created xsi:type="dcterms:W3CDTF">2024-12-06T15:45:28Z</dcterms:created>
  <dcterms:modified xsi:type="dcterms:W3CDTF">2025-10-17T13:23:28Z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2024-12-06T00:00:00Z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0x010100A50E56318B6B5F4E84285F3999A79632</vt:lpwstr>
  </property>
</Properties>
</file>