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69" r:id="rId6"/>
    <p:sldId id="273" r:id="rId7"/>
    <p:sldId id="257" r:id="rId8"/>
    <p:sldId id="274" r:id="rId9"/>
    <p:sldId id="268" r:id="rId10"/>
    <p:sldId id="262" r:id="rId11"/>
    <p:sldId id="277" r:id="rId12"/>
    <p:sldId id="278" r:id="rId13"/>
    <p:sldId id="258" r:id="rId14"/>
    <p:sldId id="259" r:id="rId15"/>
    <p:sldId id="260" r:id="rId16"/>
    <p:sldId id="261" r:id="rId17"/>
    <p:sldId id="279" r:id="rId18"/>
    <p:sldId id="263" r:id="rId19"/>
    <p:sldId id="264" r:id="rId20"/>
    <p:sldId id="265" r:id="rId21"/>
    <p:sldId id="280" r:id="rId22"/>
    <p:sldId id="281" r:id="rId23"/>
    <p:sldId id="282" r:id="rId24"/>
    <p:sldId id="283" r:id="rId25"/>
    <p:sldId id="284" r:id="rId26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91E80A-AD7C-8302-CBD0-CAC40ABC49EB}" name="design1" initials="d" userId="S::design1@DoggettGroup.onmicrosoft.com::85a5b2f5-0cbf-4b6e-8ae5-9a2a76fca459" providerId="AD"/>
  <p188:author id="{6BC991EE-712F-C7DA-A13C-85C1EFBA24C5}" name="sarah.oleary" initials="" userId="S::sarah.oleary@ul.ie::dd2a7d77-eee3-47c6-a5cf-07fdc33b74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0"/>
    <p:restoredTop sz="94635"/>
  </p:normalViewPr>
  <p:slideViewPr>
    <p:cSldViewPr>
      <p:cViewPr varScale="1">
        <p:scale>
          <a:sx n="42" d="100"/>
          <a:sy n="42" d="100"/>
        </p:scale>
        <p:origin x="1080" y="3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01600" y="2289416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60" h="3175">
                <a:moveTo>
                  <a:pt x="9842" y="0"/>
                </a:moveTo>
                <a:lnTo>
                  <a:pt x="6515" y="850"/>
                </a:lnTo>
                <a:lnTo>
                  <a:pt x="3238" y="1777"/>
                </a:lnTo>
                <a:lnTo>
                  <a:pt x="0" y="2806"/>
                </a:lnTo>
                <a:lnTo>
                  <a:pt x="9842" y="2806"/>
                </a:lnTo>
                <a:lnTo>
                  <a:pt x="9842" y="0"/>
                </a:lnTo>
                <a:close/>
              </a:path>
            </a:pathLst>
          </a:custGeom>
          <a:solidFill>
            <a:srgbClr val="D6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23994" y="1056698"/>
            <a:ext cx="9906000" cy="6221095"/>
          </a:xfrm>
          <a:custGeom>
            <a:avLst/>
            <a:gdLst/>
            <a:ahLst/>
            <a:cxnLst/>
            <a:rect l="l" t="t" r="r" b="b"/>
            <a:pathLst>
              <a:path w="9906000" h="6221095">
                <a:moveTo>
                  <a:pt x="9906000" y="0"/>
                </a:moveTo>
                <a:lnTo>
                  <a:pt x="0" y="103809"/>
                </a:lnTo>
                <a:lnTo>
                  <a:pt x="0" y="6220701"/>
                </a:lnTo>
                <a:lnTo>
                  <a:pt x="9906000" y="6220701"/>
                </a:lnTo>
                <a:lnTo>
                  <a:pt x="9906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550" y="4394504"/>
            <a:ext cx="2533639" cy="253363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202" y="1086650"/>
            <a:ext cx="6972297" cy="61907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1289277"/>
            <a:ext cx="6405880" cy="604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0699" y="2472864"/>
            <a:ext cx="7729220" cy="285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evU81WkWZrU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5MAejibg0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5MAejibg0g?feature=oembed" TargetMode="Externa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VR6p7Iope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VR6p7Iopec?feature=oembed" TargetMode="Externa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Character 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440002"/>
            <a:ext cx="9252585" cy="5400040"/>
          </a:xfrm>
          <a:custGeom>
            <a:avLst/>
            <a:gdLst/>
            <a:ahLst/>
            <a:cxnLst/>
            <a:rect l="l" t="t" r="r" b="b"/>
            <a:pathLst>
              <a:path w="9252585" h="5400040">
                <a:moveTo>
                  <a:pt x="9252000" y="0"/>
                </a:moveTo>
                <a:lnTo>
                  <a:pt x="0" y="0"/>
                </a:lnTo>
                <a:lnTo>
                  <a:pt x="0" y="5400001"/>
                </a:lnTo>
                <a:lnTo>
                  <a:pt x="9252000" y="5400001"/>
                </a:lnTo>
                <a:lnTo>
                  <a:pt x="9252000" y="0"/>
                </a:lnTo>
                <a:close/>
              </a:path>
            </a:pathLst>
          </a:custGeom>
          <a:solidFill>
            <a:srgbClr val="F8E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435490"/>
            <a:ext cx="10693401" cy="2316660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4900" dirty="0"/>
              <a:t>Understanding</a:t>
            </a:r>
            <a:r>
              <a:rPr sz="4900" spc="-5" dirty="0"/>
              <a:t> </a:t>
            </a:r>
            <a:r>
              <a:rPr lang="en-GB" sz="4900" spc="-5" dirty="0"/>
              <a:t/>
            </a:r>
            <a:br>
              <a:rPr lang="en-GB" sz="4900" spc="-5" dirty="0"/>
            </a:br>
            <a:r>
              <a:rPr lang="en-GB" sz="4900" spc="-10" dirty="0"/>
              <a:t>Character Strengths</a:t>
            </a:r>
            <a:endParaRPr sz="4900" dirty="0"/>
          </a:p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sz="2750" dirty="0">
                <a:solidFill>
                  <a:srgbClr val="DE554F"/>
                </a:solidFill>
              </a:rPr>
              <a:t>Activity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1,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SPHE</a:t>
            </a:r>
            <a:r>
              <a:rPr sz="2750" spc="100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Emotional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Wellbeing,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Unit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lang="en-GB" sz="2750" spc="-50" dirty="0">
                <a:solidFill>
                  <a:srgbClr val="DE554F"/>
                </a:solidFill>
              </a:rPr>
              <a:t>3</a:t>
            </a:r>
            <a:endParaRPr sz="27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895F43-B007-D523-BBC2-3B69E7B57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377" y="3821256"/>
            <a:ext cx="4150646" cy="29134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81453" y="1245426"/>
            <a:ext cx="3550695" cy="4953638"/>
            <a:chOff x="22026" y="0"/>
            <a:chExt cx="6207391" cy="8660042"/>
          </a:xfrm>
        </p:grpSpPr>
        <p:grpSp>
          <p:nvGrpSpPr>
            <p:cNvPr id="3" name="Group 3"/>
            <p:cNvGrpSpPr/>
            <p:nvPr/>
          </p:nvGrpSpPr>
          <p:grpSpPr>
            <a:xfrm>
              <a:off x="1299090" y="0"/>
              <a:ext cx="4930327" cy="663582"/>
              <a:chOff x="0" y="0"/>
              <a:chExt cx="1264186" cy="17014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64186" cy="170149"/>
              </a:xfrm>
              <a:custGeom>
                <a:avLst/>
                <a:gdLst/>
                <a:ahLst/>
                <a:cxnLst/>
                <a:rect l="l" t="t" r="r" b="b"/>
                <a:pathLst>
                  <a:path w="1264186" h="170149">
                    <a:moveTo>
                      <a:pt x="33499" y="0"/>
                    </a:moveTo>
                    <a:lnTo>
                      <a:pt x="1230687" y="0"/>
                    </a:lnTo>
                    <a:cubicBezTo>
                      <a:pt x="1249188" y="0"/>
                      <a:pt x="1264186" y="14998"/>
                      <a:pt x="1264186" y="33499"/>
                    </a:cubicBezTo>
                    <a:lnTo>
                      <a:pt x="1264186" y="136650"/>
                    </a:lnTo>
                    <a:cubicBezTo>
                      <a:pt x="1264186" y="155151"/>
                      <a:pt x="1249188" y="170149"/>
                      <a:pt x="1230687" y="170149"/>
                    </a:cubicBezTo>
                    <a:lnTo>
                      <a:pt x="33499" y="170149"/>
                    </a:lnTo>
                    <a:cubicBezTo>
                      <a:pt x="14998" y="170149"/>
                      <a:pt x="0" y="155151"/>
                      <a:pt x="0" y="136650"/>
                    </a:cubicBezTo>
                    <a:lnTo>
                      <a:pt x="0" y="33499"/>
                    </a:lnTo>
                    <a:cubicBezTo>
                      <a:pt x="0" y="14998"/>
                      <a:pt x="14998" y="0"/>
                      <a:pt x="3349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1264186" cy="198724"/>
              </a:xfrm>
              <a:prstGeom prst="rect">
                <a:avLst/>
              </a:prstGeom>
            </p:spPr>
            <p:txBody>
              <a:bodyPr lIns="38744" tIns="38744" rIns="38744" bIns="38744" rtlCol="0" anchor="ctr"/>
              <a:lstStyle/>
              <a:p>
                <a:pPr algn="ctr">
                  <a:lnSpc>
                    <a:spcPts val="160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592923" y="22970"/>
              <a:ext cx="4342664" cy="48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8"/>
                </a:lnSpc>
              </a:pPr>
              <a:r>
                <a:rPr lang="en-US" sz="1677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Strength:                                 </a:t>
              </a:r>
              <a:r>
                <a:rPr lang="en-US" sz="1677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299090" y="873188"/>
              <a:ext cx="4930327" cy="1184282"/>
              <a:chOff x="0" y="0"/>
              <a:chExt cx="1264186" cy="30366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64186" cy="303662"/>
              </a:xfrm>
              <a:custGeom>
                <a:avLst/>
                <a:gdLst/>
                <a:ahLst/>
                <a:cxnLst/>
                <a:rect l="l" t="t" r="r" b="b"/>
                <a:pathLst>
                  <a:path w="1264186" h="303662">
                    <a:moveTo>
                      <a:pt x="33499" y="0"/>
                    </a:moveTo>
                    <a:lnTo>
                      <a:pt x="1230687" y="0"/>
                    </a:lnTo>
                    <a:cubicBezTo>
                      <a:pt x="1249188" y="0"/>
                      <a:pt x="1264186" y="14998"/>
                      <a:pt x="1264186" y="33499"/>
                    </a:cubicBezTo>
                    <a:lnTo>
                      <a:pt x="1264186" y="270163"/>
                    </a:lnTo>
                    <a:cubicBezTo>
                      <a:pt x="1264186" y="288664"/>
                      <a:pt x="1249188" y="303662"/>
                      <a:pt x="1230687" y="303662"/>
                    </a:cubicBezTo>
                    <a:lnTo>
                      <a:pt x="33499" y="303662"/>
                    </a:lnTo>
                    <a:cubicBezTo>
                      <a:pt x="14998" y="303662"/>
                      <a:pt x="0" y="288664"/>
                      <a:pt x="0" y="270163"/>
                    </a:cubicBezTo>
                    <a:lnTo>
                      <a:pt x="0" y="33499"/>
                    </a:lnTo>
                    <a:cubicBezTo>
                      <a:pt x="0" y="14998"/>
                      <a:pt x="14998" y="0"/>
                      <a:pt x="3349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1264186" cy="332237"/>
              </a:xfrm>
              <a:prstGeom prst="rect">
                <a:avLst/>
              </a:prstGeom>
            </p:spPr>
            <p:txBody>
              <a:bodyPr lIns="38744" tIns="38744" rIns="38744" bIns="38744" rtlCol="0" anchor="ctr"/>
              <a:lstStyle/>
              <a:p>
                <a:pPr algn="ctr">
                  <a:lnSpc>
                    <a:spcPts val="160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592923" y="896158"/>
              <a:ext cx="4342664" cy="48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48"/>
                </a:lnSpc>
              </a:pPr>
              <a:r>
                <a:rPr lang="en-US" sz="1677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Example: 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1299090" y="2779802"/>
              <a:ext cx="4930327" cy="663582"/>
              <a:chOff x="0" y="0"/>
              <a:chExt cx="1264186" cy="17014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264186" cy="170149"/>
              </a:xfrm>
              <a:custGeom>
                <a:avLst/>
                <a:gdLst/>
                <a:ahLst/>
                <a:cxnLst/>
                <a:rect l="l" t="t" r="r" b="b"/>
                <a:pathLst>
                  <a:path w="1264186" h="170149">
                    <a:moveTo>
                      <a:pt x="33499" y="0"/>
                    </a:moveTo>
                    <a:lnTo>
                      <a:pt x="1230687" y="0"/>
                    </a:lnTo>
                    <a:cubicBezTo>
                      <a:pt x="1249188" y="0"/>
                      <a:pt x="1264186" y="14998"/>
                      <a:pt x="1264186" y="33499"/>
                    </a:cubicBezTo>
                    <a:lnTo>
                      <a:pt x="1264186" y="136650"/>
                    </a:lnTo>
                    <a:cubicBezTo>
                      <a:pt x="1264186" y="155151"/>
                      <a:pt x="1249188" y="170149"/>
                      <a:pt x="1230687" y="170149"/>
                    </a:cubicBezTo>
                    <a:lnTo>
                      <a:pt x="33499" y="170149"/>
                    </a:lnTo>
                    <a:cubicBezTo>
                      <a:pt x="14998" y="170149"/>
                      <a:pt x="0" y="155151"/>
                      <a:pt x="0" y="136650"/>
                    </a:cubicBezTo>
                    <a:lnTo>
                      <a:pt x="0" y="33499"/>
                    </a:lnTo>
                    <a:cubicBezTo>
                      <a:pt x="0" y="14998"/>
                      <a:pt x="14998" y="0"/>
                      <a:pt x="3349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1264186" cy="198724"/>
              </a:xfrm>
              <a:prstGeom prst="rect">
                <a:avLst/>
              </a:prstGeom>
            </p:spPr>
            <p:txBody>
              <a:bodyPr lIns="38744" tIns="38744" rIns="38744" bIns="38744" rtlCol="0" anchor="ctr"/>
              <a:lstStyle/>
              <a:p>
                <a:pPr algn="ctr">
                  <a:lnSpc>
                    <a:spcPts val="160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592923" y="2802770"/>
              <a:ext cx="4342664" cy="48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8"/>
                </a:lnSpc>
              </a:pPr>
              <a:r>
                <a:rPr lang="en-US" sz="1677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Strength:                                 </a:t>
              </a:r>
              <a:r>
                <a:rPr lang="en-US" sz="1677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1299090" y="3652990"/>
              <a:ext cx="4930327" cy="1184282"/>
              <a:chOff x="0" y="0"/>
              <a:chExt cx="1264186" cy="30366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264186" cy="303662"/>
              </a:xfrm>
              <a:custGeom>
                <a:avLst/>
                <a:gdLst/>
                <a:ahLst/>
                <a:cxnLst/>
                <a:rect l="l" t="t" r="r" b="b"/>
                <a:pathLst>
                  <a:path w="1264186" h="303662">
                    <a:moveTo>
                      <a:pt x="33499" y="0"/>
                    </a:moveTo>
                    <a:lnTo>
                      <a:pt x="1230687" y="0"/>
                    </a:lnTo>
                    <a:cubicBezTo>
                      <a:pt x="1249188" y="0"/>
                      <a:pt x="1264186" y="14998"/>
                      <a:pt x="1264186" y="33499"/>
                    </a:cubicBezTo>
                    <a:lnTo>
                      <a:pt x="1264186" y="270163"/>
                    </a:lnTo>
                    <a:cubicBezTo>
                      <a:pt x="1264186" y="288664"/>
                      <a:pt x="1249188" y="303662"/>
                      <a:pt x="1230687" y="303662"/>
                    </a:cubicBezTo>
                    <a:lnTo>
                      <a:pt x="33499" y="303662"/>
                    </a:lnTo>
                    <a:cubicBezTo>
                      <a:pt x="14998" y="303662"/>
                      <a:pt x="0" y="288664"/>
                      <a:pt x="0" y="270163"/>
                    </a:cubicBezTo>
                    <a:lnTo>
                      <a:pt x="0" y="33499"/>
                    </a:lnTo>
                    <a:cubicBezTo>
                      <a:pt x="0" y="14998"/>
                      <a:pt x="14998" y="0"/>
                      <a:pt x="3349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1264186" cy="332237"/>
              </a:xfrm>
              <a:prstGeom prst="rect">
                <a:avLst/>
              </a:prstGeom>
            </p:spPr>
            <p:txBody>
              <a:bodyPr lIns="38744" tIns="38744" rIns="38744" bIns="38744" rtlCol="0" anchor="ctr"/>
              <a:lstStyle/>
              <a:p>
                <a:pPr algn="ctr">
                  <a:lnSpc>
                    <a:spcPts val="160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592923" y="3675958"/>
              <a:ext cx="4342664" cy="48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48"/>
                </a:lnSpc>
              </a:pPr>
              <a:r>
                <a:rPr lang="en-US" sz="1677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Example: 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1299090" y="5561172"/>
              <a:ext cx="4930327" cy="663582"/>
              <a:chOff x="0" y="0"/>
              <a:chExt cx="1264186" cy="17014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264186" cy="170149"/>
              </a:xfrm>
              <a:custGeom>
                <a:avLst/>
                <a:gdLst/>
                <a:ahLst/>
                <a:cxnLst/>
                <a:rect l="l" t="t" r="r" b="b"/>
                <a:pathLst>
                  <a:path w="1264186" h="170149">
                    <a:moveTo>
                      <a:pt x="33499" y="0"/>
                    </a:moveTo>
                    <a:lnTo>
                      <a:pt x="1230687" y="0"/>
                    </a:lnTo>
                    <a:cubicBezTo>
                      <a:pt x="1249188" y="0"/>
                      <a:pt x="1264186" y="14998"/>
                      <a:pt x="1264186" y="33499"/>
                    </a:cubicBezTo>
                    <a:lnTo>
                      <a:pt x="1264186" y="136650"/>
                    </a:lnTo>
                    <a:cubicBezTo>
                      <a:pt x="1264186" y="155151"/>
                      <a:pt x="1249188" y="170149"/>
                      <a:pt x="1230687" y="170149"/>
                    </a:cubicBezTo>
                    <a:lnTo>
                      <a:pt x="33499" y="170149"/>
                    </a:lnTo>
                    <a:cubicBezTo>
                      <a:pt x="14998" y="170149"/>
                      <a:pt x="0" y="155151"/>
                      <a:pt x="0" y="136650"/>
                    </a:cubicBezTo>
                    <a:lnTo>
                      <a:pt x="0" y="33499"/>
                    </a:lnTo>
                    <a:cubicBezTo>
                      <a:pt x="0" y="14998"/>
                      <a:pt x="14998" y="0"/>
                      <a:pt x="3349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1264186" cy="198724"/>
              </a:xfrm>
              <a:prstGeom prst="rect">
                <a:avLst/>
              </a:prstGeom>
            </p:spPr>
            <p:txBody>
              <a:bodyPr lIns="38744" tIns="38744" rIns="38744" bIns="38744" rtlCol="0" anchor="ctr"/>
              <a:lstStyle/>
              <a:p>
                <a:pPr algn="ctr">
                  <a:lnSpc>
                    <a:spcPts val="160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592923" y="5584141"/>
              <a:ext cx="4342664" cy="48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8"/>
                </a:lnSpc>
              </a:pPr>
              <a:r>
                <a:rPr lang="en-US" sz="1677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Strength:                    </a:t>
              </a:r>
              <a:r>
                <a:rPr lang="en-US" sz="1677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1299090" y="6434360"/>
              <a:ext cx="4930327" cy="2225682"/>
              <a:chOff x="0" y="0"/>
              <a:chExt cx="1264186" cy="57068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264186" cy="570688"/>
              </a:xfrm>
              <a:custGeom>
                <a:avLst/>
                <a:gdLst/>
                <a:ahLst/>
                <a:cxnLst/>
                <a:rect l="l" t="t" r="r" b="b"/>
                <a:pathLst>
                  <a:path w="1264186" h="570688">
                    <a:moveTo>
                      <a:pt x="33499" y="0"/>
                    </a:moveTo>
                    <a:lnTo>
                      <a:pt x="1230687" y="0"/>
                    </a:lnTo>
                    <a:cubicBezTo>
                      <a:pt x="1249188" y="0"/>
                      <a:pt x="1264186" y="14998"/>
                      <a:pt x="1264186" y="33499"/>
                    </a:cubicBezTo>
                    <a:lnTo>
                      <a:pt x="1264186" y="537189"/>
                    </a:lnTo>
                    <a:cubicBezTo>
                      <a:pt x="1264186" y="555690"/>
                      <a:pt x="1249188" y="570688"/>
                      <a:pt x="1230687" y="570688"/>
                    </a:cubicBezTo>
                    <a:lnTo>
                      <a:pt x="33499" y="570688"/>
                    </a:lnTo>
                    <a:cubicBezTo>
                      <a:pt x="14998" y="570688"/>
                      <a:pt x="0" y="555690"/>
                      <a:pt x="0" y="537189"/>
                    </a:cubicBezTo>
                    <a:lnTo>
                      <a:pt x="0" y="33499"/>
                    </a:lnTo>
                    <a:cubicBezTo>
                      <a:pt x="0" y="14998"/>
                      <a:pt x="14998" y="0"/>
                      <a:pt x="3349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1264186" cy="599263"/>
              </a:xfrm>
              <a:prstGeom prst="rect">
                <a:avLst/>
              </a:prstGeom>
            </p:spPr>
            <p:txBody>
              <a:bodyPr lIns="38744" tIns="38744" rIns="38744" bIns="38744" rtlCol="0" anchor="ctr"/>
              <a:lstStyle/>
              <a:p>
                <a:pPr algn="ctr">
                  <a:lnSpc>
                    <a:spcPts val="160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592923" y="6457329"/>
              <a:ext cx="4342664" cy="48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48"/>
                </a:lnSpc>
              </a:pPr>
              <a:r>
                <a:rPr lang="en-US" sz="1677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Example: </a:t>
              </a:r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22026" y="331791"/>
              <a:ext cx="1277065" cy="2223524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 flipV="1">
              <a:off x="22026" y="3111593"/>
              <a:ext cx="1277065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22026" y="3809321"/>
              <a:ext cx="1277065" cy="1938361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148653" y="1729197"/>
            <a:ext cx="2820201" cy="3111042"/>
            <a:chOff x="0" y="0"/>
            <a:chExt cx="4930327" cy="5438782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4930327" cy="5438782"/>
              <a:chOff x="0" y="0"/>
              <a:chExt cx="1264186" cy="1394559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264186" cy="1394559"/>
              </a:xfrm>
              <a:custGeom>
                <a:avLst/>
                <a:gdLst/>
                <a:ahLst/>
                <a:cxnLst/>
                <a:rect l="l" t="t" r="r" b="b"/>
                <a:pathLst>
                  <a:path w="1264186" h="1394559">
                    <a:moveTo>
                      <a:pt x="33499" y="0"/>
                    </a:moveTo>
                    <a:lnTo>
                      <a:pt x="1230687" y="0"/>
                    </a:lnTo>
                    <a:cubicBezTo>
                      <a:pt x="1249188" y="0"/>
                      <a:pt x="1264186" y="14998"/>
                      <a:pt x="1264186" y="33499"/>
                    </a:cubicBezTo>
                    <a:lnTo>
                      <a:pt x="1264186" y="1361060"/>
                    </a:lnTo>
                    <a:cubicBezTo>
                      <a:pt x="1264186" y="1379561"/>
                      <a:pt x="1249188" y="1394559"/>
                      <a:pt x="1230687" y="1394559"/>
                    </a:cubicBezTo>
                    <a:lnTo>
                      <a:pt x="33499" y="1394559"/>
                    </a:lnTo>
                    <a:cubicBezTo>
                      <a:pt x="14998" y="1394559"/>
                      <a:pt x="0" y="1379561"/>
                      <a:pt x="0" y="1361060"/>
                    </a:cubicBezTo>
                    <a:lnTo>
                      <a:pt x="0" y="33499"/>
                    </a:lnTo>
                    <a:cubicBezTo>
                      <a:pt x="0" y="14998"/>
                      <a:pt x="14998" y="0"/>
                      <a:pt x="3349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264186" cy="1423134"/>
              </a:xfrm>
              <a:prstGeom prst="rect">
                <a:avLst/>
              </a:prstGeom>
            </p:spPr>
            <p:txBody>
              <a:bodyPr lIns="38744" tIns="38744" rIns="38744" bIns="38744" rtlCol="0" anchor="ctr"/>
              <a:lstStyle/>
              <a:p>
                <a:pPr algn="ctr">
                  <a:lnSpc>
                    <a:spcPts val="160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293832" y="22970"/>
              <a:ext cx="4342663" cy="5238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8"/>
                </a:lnSpc>
              </a:pPr>
              <a:r>
                <a:rPr lang="en-US" sz="1677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Character</a:t>
              </a:r>
            </a:p>
            <a:p>
              <a:pPr algn="ctr">
                <a:lnSpc>
                  <a:spcPts val="2348"/>
                </a:lnSpc>
              </a:pPr>
              <a:endPara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  <a:p>
              <a:pPr algn="ctr">
                <a:lnSpc>
                  <a:spcPts val="2348"/>
                </a:lnSpc>
              </a:pPr>
              <a:endPara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  <a:p>
              <a:pPr algn="ctr">
                <a:lnSpc>
                  <a:spcPts val="2348"/>
                </a:lnSpc>
              </a:pPr>
              <a:endPara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  <a:p>
              <a:pPr algn="ctr">
                <a:lnSpc>
                  <a:spcPts val="2348"/>
                </a:lnSpc>
              </a:pPr>
              <a:endPara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  <a:p>
              <a:pPr algn="ctr">
                <a:lnSpc>
                  <a:spcPts val="2348"/>
                </a:lnSpc>
              </a:pPr>
              <a:endPara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  <a:p>
              <a:pPr algn="ctr">
                <a:lnSpc>
                  <a:spcPts val="2348"/>
                </a:lnSpc>
              </a:pPr>
              <a:endPara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  <a:p>
              <a:pPr algn="ctr">
                <a:lnSpc>
                  <a:spcPts val="2348"/>
                </a:lnSpc>
              </a:pPr>
              <a:r>
                <a:rPr lang="en-US" sz="1677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‘Yoda’</a:t>
              </a:r>
            </a:p>
            <a:p>
              <a:pPr algn="ctr">
                <a:lnSpc>
                  <a:spcPts val="1388"/>
                </a:lnSpc>
              </a:pPr>
              <a:r>
                <a:rPr lang="en-US" sz="992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(From the Star Wars film series, created by George Lucas)</a:t>
              </a:r>
            </a:p>
            <a:p>
              <a:pPr algn="ctr">
                <a:lnSpc>
                  <a:spcPts val="2348"/>
                </a:lnSpc>
              </a:pPr>
              <a:r>
                <a:rPr lang="en-US" sz="1677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                    </a:t>
              </a:r>
            </a:p>
          </p:txBody>
        </p:sp>
      </p:grpSp>
      <p:sp>
        <p:nvSpPr>
          <p:cNvPr id="35" name="Freeform 35"/>
          <p:cNvSpPr/>
          <p:nvPr/>
        </p:nvSpPr>
        <p:spPr>
          <a:xfrm>
            <a:off x="2848791" y="2171023"/>
            <a:ext cx="1419924" cy="1610402"/>
          </a:xfrm>
          <a:custGeom>
            <a:avLst/>
            <a:gdLst/>
            <a:ahLst/>
            <a:cxnLst/>
            <a:rect l="l" t="t" r="r" b="b"/>
            <a:pathLst>
              <a:path w="1861753" h="2111501">
                <a:moveTo>
                  <a:pt x="0" y="0"/>
                </a:moveTo>
                <a:lnTo>
                  <a:pt x="1861754" y="0"/>
                </a:lnTo>
                <a:lnTo>
                  <a:pt x="1861754" y="2111501"/>
                </a:lnTo>
                <a:lnTo>
                  <a:pt x="0" y="21115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object 3">
            <a:extLst>
              <a:ext uri="{FF2B5EF4-FFF2-40B4-BE49-F238E27FC236}">
                <a16:creationId xmlns:a16="http://schemas.microsoft.com/office/drawing/2014/main" id="{0B2414D6-504F-7B32-FA9F-C03775965149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Character 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70898" y="1245425"/>
            <a:ext cx="4184954" cy="379576"/>
            <a:chOff x="0" y="0"/>
            <a:chExt cx="1875952" cy="1701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320310" y="1242219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Wisdom/Judgement</a:t>
            </a: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                     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070898" y="1744899"/>
            <a:ext cx="4184954" cy="677422"/>
            <a:chOff x="0" y="0"/>
            <a:chExt cx="1875952" cy="3036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75952" cy="303662"/>
            </a:xfrm>
            <a:custGeom>
              <a:avLst/>
              <a:gdLst/>
              <a:ahLst/>
              <a:cxnLst/>
              <a:rect l="l" t="t" r="r" b="b"/>
              <a:pathLst>
                <a:path w="1875952" h="303662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281087"/>
                  </a:lnTo>
                  <a:cubicBezTo>
                    <a:pt x="1875952" y="287075"/>
                    <a:pt x="1873574" y="292816"/>
                    <a:pt x="1869340" y="297050"/>
                  </a:cubicBezTo>
                  <a:cubicBezTo>
                    <a:pt x="1865107" y="301284"/>
                    <a:pt x="1859364" y="303662"/>
                    <a:pt x="1853377" y="303662"/>
                  </a:cubicBezTo>
                  <a:lnTo>
                    <a:pt x="22575" y="303662"/>
                  </a:lnTo>
                  <a:cubicBezTo>
                    <a:pt x="16587" y="303662"/>
                    <a:pt x="10846" y="301284"/>
                    <a:pt x="6612" y="297050"/>
                  </a:cubicBezTo>
                  <a:cubicBezTo>
                    <a:pt x="2378" y="292816"/>
                    <a:pt x="0" y="287075"/>
                    <a:pt x="0" y="281087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875952" cy="332237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320310" y="1741692"/>
            <a:ext cx="3686133" cy="572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Yoda gives thoughtful, philosophical advice to Jedis.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070898" y="2835502"/>
            <a:ext cx="4184954" cy="379576"/>
            <a:chOff x="0" y="0"/>
            <a:chExt cx="1875952" cy="1701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320310" y="2832296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Perspective</a:t>
            </a: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                     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070898" y="3334975"/>
            <a:ext cx="4184954" cy="677422"/>
            <a:chOff x="0" y="0"/>
            <a:chExt cx="1875952" cy="30366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75952" cy="303662"/>
            </a:xfrm>
            <a:custGeom>
              <a:avLst/>
              <a:gdLst/>
              <a:ahLst/>
              <a:cxnLst/>
              <a:rect l="l" t="t" r="r" b="b"/>
              <a:pathLst>
                <a:path w="1875952" h="303662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281087"/>
                  </a:lnTo>
                  <a:cubicBezTo>
                    <a:pt x="1875952" y="287075"/>
                    <a:pt x="1873574" y="292816"/>
                    <a:pt x="1869340" y="297050"/>
                  </a:cubicBezTo>
                  <a:cubicBezTo>
                    <a:pt x="1865107" y="301284"/>
                    <a:pt x="1859364" y="303662"/>
                    <a:pt x="1853377" y="303662"/>
                  </a:cubicBezTo>
                  <a:lnTo>
                    <a:pt x="22575" y="303662"/>
                  </a:lnTo>
                  <a:cubicBezTo>
                    <a:pt x="16587" y="303662"/>
                    <a:pt x="10846" y="301284"/>
                    <a:pt x="6612" y="297050"/>
                  </a:cubicBezTo>
                  <a:cubicBezTo>
                    <a:pt x="2378" y="292816"/>
                    <a:pt x="0" y="287075"/>
                    <a:pt x="0" y="281087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875952" cy="332237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320310" y="3331769"/>
            <a:ext cx="3686133" cy="572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He helps others view situations calmly and with long-term vision.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070898" y="4426476"/>
            <a:ext cx="4184954" cy="379576"/>
            <a:chOff x="0" y="0"/>
            <a:chExt cx="1875952" cy="17014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320310" y="4423270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Self-regulation</a:t>
            </a: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  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6070898" y="4925949"/>
            <a:ext cx="4184954" cy="803013"/>
            <a:chOff x="0" y="0"/>
            <a:chExt cx="1875952" cy="35996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875952" cy="359960"/>
            </a:xfrm>
            <a:custGeom>
              <a:avLst/>
              <a:gdLst/>
              <a:ahLst/>
              <a:cxnLst/>
              <a:rect l="l" t="t" r="r" b="b"/>
              <a:pathLst>
                <a:path w="1875952" h="359960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337385"/>
                  </a:lnTo>
                  <a:cubicBezTo>
                    <a:pt x="1875952" y="343372"/>
                    <a:pt x="1873574" y="349114"/>
                    <a:pt x="1869340" y="353348"/>
                  </a:cubicBezTo>
                  <a:cubicBezTo>
                    <a:pt x="1865107" y="357581"/>
                    <a:pt x="1859364" y="359960"/>
                    <a:pt x="1853377" y="359960"/>
                  </a:cubicBezTo>
                  <a:lnTo>
                    <a:pt x="22575" y="359960"/>
                  </a:lnTo>
                  <a:cubicBezTo>
                    <a:pt x="16587" y="359960"/>
                    <a:pt x="10846" y="357581"/>
                    <a:pt x="6612" y="353348"/>
                  </a:cubicBezTo>
                  <a:cubicBezTo>
                    <a:pt x="2378" y="349114"/>
                    <a:pt x="0" y="343372"/>
                    <a:pt x="0" y="33738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1875952" cy="388535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6320310" y="4922743"/>
            <a:ext cx="3686133" cy="572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He stays composed in moments of stress or temptation.</a:t>
            </a:r>
          </a:p>
        </p:txBody>
      </p:sp>
      <p:sp>
        <p:nvSpPr>
          <p:cNvPr id="26" name="AutoShape 26"/>
          <p:cNvSpPr/>
          <p:nvPr/>
        </p:nvSpPr>
        <p:spPr>
          <a:xfrm flipV="1">
            <a:off x="4986903" y="1435214"/>
            <a:ext cx="1083996" cy="127188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7" name="AutoShape 27"/>
          <p:cNvSpPr/>
          <p:nvPr/>
        </p:nvSpPr>
        <p:spPr>
          <a:xfrm flipV="1">
            <a:off x="4986903" y="3025290"/>
            <a:ext cx="1083996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8" name="AutoShape 28"/>
          <p:cNvSpPr/>
          <p:nvPr/>
        </p:nvSpPr>
        <p:spPr>
          <a:xfrm>
            <a:off x="4986903" y="3424398"/>
            <a:ext cx="1083996" cy="1108764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9" name="Group 29"/>
          <p:cNvGrpSpPr/>
          <p:nvPr/>
        </p:nvGrpSpPr>
        <p:grpSpPr>
          <a:xfrm>
            <a:off x="2148653" y="1729197"/>
            <a:ext cx="2820201" cy="3111042"/>
            <a:chOff x="0" y="0"/>
            <a:chExt cx="1264186" cy="139455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264186" cy="1394559"/>
            </a:xfrm>
            <a:custGeom>
              <a:avLst/>
              <a:gdLst/>
              <a:ahLst/>
              <a:cxnLst/>
              <a:rect l="l" t="t" r="r" b="b"/>
              <a:pathLst>
                <a:path w="1264186" h="1394559">
                  <a:moveTo>
                    <a:pt x="33499" y="0"/>
                  </a:moveTo>
                  <a:lnTo>
                    <a:pt x="1230687" y="0"/>
                  </a:lnTo>
                  <a:cubicBezTo>
                    <a:pt x="1249188" y="0"/>
                    <a:pt x="1264186" y="14998"/>
                    <a:pt x="1264186" y="33499"/>
                  </a:cubicBezTo>
                  <a:lnTo>
                    <a:pt x="1264186" y="1361060"/>
                  </a:lnTo>
                  <a:cubicBezTo>
                    <a:pt x="1264186" y="1379561"/>
                    <a:pt x="1249188" y="1394559"/>
                    <a:pt x="1230687" y="1394559"/>
                  </a:cubicBezTo>
                  <a:lnTo>
                    <a:pt x="33499" y="1394559"/>
                  </a:lnTo>
                  <a:cubicBezTo>
                    <a:pt x="14998" y="1394559"/>
                    <a:pt x="0" y="1379561"/>
                    <a:pt x="0" y="1361060"/>
                  </a:cubicBezTo>
                  <a:lnTo>
                    <a:pt x="0" y="33499"/>
                  </a:lnTo>
                  <a:cubicBezTo>
                    <a:pt x="0" y="14998"/>
                    <a:pt x="14998" y="0"/>
                    <a:pt x="33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1264186" cy="142313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ctr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316728" y="1725990"/>
            <a:ext cx="2484051" cy="2996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Character</a:t>
            </a: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‘Yoda’</a:t>
            </a:r>
          </a:p>
          <a:p>
            <a:pPr algn="ctr">
              <a:lnSpc>
                <a:spcPts val="1388"/>
              </a:lnSpc>
            </a:pPr>
            <a:r>
              <a:rPr lang="en-US" sz="99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(From the Star Wars film series, created by George Lucas)</a:t>
            </a:r>
          </a:p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                  </a:t>
            </a:r>
          </a:p>
        </p:txBody>
      </p:sp>
      <p:sp>
        <p:nvSpPr>
          <p:cNvPr id="33" name="Freeform 33"/>
          <p:cNvSpPr/>
          <p:nvPr/>
        </p:nvSpPr>
        <p:spPr>
          <a:xfrm>
            <a:off x="2848791" y="2171023"/>
            <a:ext cx="1419924" cy="1610402"/>
          </a:xfrm>
          <a:custGeom>
            <a:avLst/>
            <a:gdLst/>
            <a:ahLst/>
            <a:cxnLst/>
            <a:rect l="l" t="t" r="r" b="b"/>
            <a:pathLst>
              <a:path w="1861753" h="2111501">
                <a:moveTo>
                  <a:pt x="0" y="0"/>
                </a:moveTo>
                <a:lnTo>
                  <a:pt x="1861754" y="0"/>
                </a:lnTo>
                <a:lnTo>
                  <a:pt x="1861754" y="2111501"/>
                </a:lnTo>
                <a:lnTo>
                  <a:pt x="0" y="21115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30226DEE-9462-0395-119F-93E8DEC9AAAE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Character 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70898" y="1245425"/>
            <a:ext cx="4184954" cy="379576"/>
            <a:chOff x="0" y="0"/>
            <a:chExt cx="1875952" cy="1701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70898" y="1744899"/>
            <a:ext cx="4184954" cy="967106"/>
            <a:chOff x="0" y="0"/>
            <a:chExt cx="1875952" cy="4335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75952" cy="433516"/>
            </a:xfrm>
            <a:custGeom>
              <a:avLst/>
              <a:gdLst/>
              <a:ahLst/>
              <a:cxnLst/>
              <a:rect l="l" t="t" r="r" b="b"/>
              <a:pathLst>
                <a:path w="1875952" h="433516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410942"/>
                  </a:lnTo>
                  <a:cubicBezTo>
                    <a:pt x="1875952" y="416929"/>
                    <a:pt x="1873574" y="422671"/>
                    <a:pt x="1869340" y="426904"/>
                  </a:cubicBezTo>
                  <a:cubicBezTo>
                    <a:pt x="1865107" y="431138"/>
                    <a:pt x="1859364" y="433516"/>
                    <a:pt x="1853377" y="433516"/>
                  </a:cubicBezTo>
                  <a:lnTo>
                    <a:pt x="22575" y="433516"/>
                  </a:lnTo>
                  <a:cubicBezTo>
                    <a:pt x="16587" y="433516"/>
                    <a:pt x="10846" y="431138"/>
                    <a:pt x="6612" y="426904"/>
                  </a:cubicBezTo>
                  <a:cubicBezTo>
                    <a:pt x="2378" y="422671"/>
                    <a:pt x="0" y="416929"/>
                    <a:pt x="0" y="410942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875952" cy="462091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70898" y="2835502"/>
            <a:ext cx="4184954" cy="379576"/>
            <a:chOff x="0" y="0"/>
            <a:chExt cx="1875952" cy="1701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070898" y="3334975"/>
            <a:ext cx="4184954" cy="677422"/>
            <a:chOff x="0" y="0"/>
            <a:chExt cx="1875952" cy="3036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75952" cy="303662"/>
            </a:xfrm>
            <a:custGeom>
              <a:avLst/>
              <a:gdLst/>
              <a:ahLst/>
              <a:cxnLst/>
              <a:rect l="l" t="t" r="r" b="b"/>
              <a:pathLst>
                <a:path w="1875952" h="303662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281087"/>
                  </a:lnTo>
                  <a:cubicBezTo>
                    <a:pt x="1875952" y="287075"/>
                    <a:pt x="1873574" y="292816"/>
                    <a:pt x="1869340" y="297050"/>
                  </a:cubicBezTo>
                  <a:cubicBezTo>
                    <a:pt x="1865107" y="301284"/>
                    <a:pt x="1859364" y="303662"/>
                    <a:pt x="1853377" y="303662"/>
                  </a:cubicBezTo>
                  <a:lnTo>
                    <a:pt x="22575" y="303662"/>
                  </a:lnTo>
                  <a:cubicBezTo>
                    <a:pt x="16587" y="303662"/>
                    <a:pt x="10846" y="301284"/>
                    <a:pt x="6612" y="297050"/>
                  </a:cubicBezTo>
                  <a:cubicBezTo>
                    <a:pt x="2378" y="292816"/>
                    <a:pt x="0" y="287075"/>
                    <a:pt x="0" y="281087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875952" cy="332237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070898" y="4426476"/>
            <a:ext cx="4184954" cy="379576"/>
            <a:chOff x="0" y="0"/>
            <a:chExt cx="1875952" cy="1701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070898" y="4925949"/>
            <a:ext cx="4184954" cy="803013"/>
            <a:chOff x="0" y="0"/>
            <a:chExt cx="1875952" cy="35996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75952" cy="359960"/>
            </a:xfrm>
            <a:custGeom>
              <a:avLst/>
              <a:gdLst/>
              <a:ahLst/>
              <a:cxnLst/>
              <a:rect l="l" t="t" r="r" b="b"/>
              <a:pathLst>
                <a:path w="1875952" h="359960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337385"/>
                  </a:lnTo>
                  <a:cubicBezTo>
                    <a:pt x="1875952" y="343372"/>
                    <a:pt x="1873574" y="349114"/>
                    <a:pt x="1869340" y="353348"/>
                  </a:cubicBezTo>
                  <a:cubicBezTo>
                    <a:pt x="1865107" y="357581"/>
                    <a:pt x="1859364" y="359960"/>
                    <a:pt x="1853377" y="359960"/>
                  </a:cubicBezTo>
                  <a:lnTo>
                    <a:pt x="22575" y="359960"/>
                  </a:lnTo>
                  <a:cubicBezTo>
                    <a:pt x="16587" y="359960"/>
                    <a:pt x="10846" y="357581"/>
                    <a:pt x="6612" y="353348"/>
                  </a:cubicBezTo>
                  <a:cubicBezTo>
                    <a:pt x="2378" y="349114"/>
                    <a:pt x="0" y="343372"/>
                    <a:pt x="0" y="33738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875952" cy="388535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 flipV="1">
            <a:off x="4986903" y="1435214"/>
            <a:ext cx="1083996" cy="127188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flipV="1">
            <a:off x="4986903" y="3025290"/>
            <a:ext cx="1083996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4986903" y="3424398"/>
            <a:ext cx="1083996" cy="1108764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2148653" y="1729197"/>
            <a:ext cx="2820201" cy="3111042"/>
            <a:chOff x="0" y="0"/>
            <a:chExt cx="1264186" cy="13945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64186" cy="1394559"/>
            </a:xfrm>
            <a:custGeom>
              <a:avLst/>
              <a:gdLst/>
              <a:ahLst/>
              <a:cxnLst/>
              <a:rect l="l" t="t" r="r" b="b"/>
              <a:pathLst>
                <a:path w="1264186" h="1394559">
                  <a:moveTo>
                    <a:pt x="33499" y="0"/>
                  </a:moveTo>
                  <a:lnTo>
                    <a:pt x="1230687" y="0"/>
                  </a:lnTo>
                  <a:cubicBezTo>
                    <a:pt x="1249188" y="0"/>
                    <a:pt x="1264186" y="14998"/>
                    <a:pt x="1264186" y="33499"/>
                  </a:cubicBezTo>
                  <a:lnTo>
                    <a:pt x="1264186" y="1361060"/>
                  </a:lnTo>
                  <a:cubicBezTo>
                    <a:pt x="1264186" y="1379561"/>
                    <a:pt x="1249188" y="1394559"/>
                    <a:pt x="1230687" y="1394559"/>
                  </a:cubicBezTo>
                  <a:lnTo>
                    <a:pt x="33499" y="1394559"/>
                  </a:lnTo>
                  <a:cubicBezTo>
                    <a:pt x="14998" y="1394559"/>
                    <a:pt x="0" y="1379561"/>
                    <a:pt x="0" y="1361060"/>
                  </a:cubicBezTo>
                  <a:lnTo>
                    <a:pt x="0" y="33499"/>
                  </a:lnTo>
                  <a:cubicBezTo>
                    <a:pt x="0" y="14998"/>
                    <a:pt x="14998" y="0"/>
                    <a:pt x="33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264186" cy="142313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ctr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2587788" y="2104304"/>
            <a:ext cx="1941930" cy="1677121"/>
          </a:xfrm>
          <a:custGeom>
            <a:avLst/>
            <a:gdLst/>
            <a:ahLst/>
            <a:cxnLst/>
            <a:rect l="l" t="t" r="r" b="b"/>
            <a:pathLst>
              <a:path w="2546189" h="2198981">
                <a:moveTo>
                  <a:pt x="0" y="0"/>
                </a:moveTo>
                <a:lnTo>
                  <a:pt x="2546189" y="0"/>
                </a:lnTo>
                <a:lnTo>
                  <a:pt x="2546189" y="2198981"/>
                </a:lnTo>
                <a:lnTo>
                  <a:pt x="0" y="21989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6320310" y="1242219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20310" y="1741692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20310" y="2832296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                   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320310" y="3331769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320310" y="4423270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  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320310" y="4922743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316728" y="1725990"/>
            <a:ext cx="2484051" cy="2996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Character</a:t>
            </a: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‘Hermione Granger’</a:t>
            </a:r>
          </a:p>
          <a:p>
            <a:pPr algn="ctr">
              <a:lnSpc>
                <a:spcPts val="1388"/>
              </a:lnSpc>
            </a:pPr>
            <a:r>
              <a:rPr lang="en-US" sz="99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(From the Harry Potter series, authored by J.K. Rowling)</a:t>
            </a:r>
          </a:p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                  </a:t>
            </a:r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1AB51E13-A90D-DA1E-640A-C64A650CA56B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Character 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70898" y="1245425"/>
            <a:ext cx="4184954" cy="379576"/>
            <a:chOff x="0" y="0"/>
            <a:chExt cx="1875952" cy="1701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70898" y="1744899"/>
            <a:ext cx="4184954" cy="967106"/>
            <a:chOff x="0" y="0"/>
            <a:chExt cx="1875952" cy="4335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75952" cy="433516"/>
            </a:xfrm>
            <a:custGeom>
              <a:avLst/>
              <a:gdLst/>
              <a:ahLst/>
              <a:cxnLst/>
              <a:rect l="l" t="t" r="r" b="b"/>
              <a:pathLst>
                <a:path w="1875952" h="433516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410942"/>
                  </a:lnTo>
                  <a:cubicBezTo>
                    <a:pt x="1875952" y="416929"/>
                    <a:pt x="1873574" y="422671"/>
                    <a:pt x="1869340" y="426904"/>
                  </a:cubicBezTo>
                  <a:cubicBezTo>
                    <a:pt x="1865107" y="431138"/>
                    <a:pt x="1859364" y="433516"/>
                    <a:pt x="1853377" y="433516"/>
                  </a:cubicBezTo>
                  <a:lnTo>
                    <a:pt x="22575" y="433516"/>
                  </a:lnTo>
                  <a:cubicBezTo>
                    <a:pt x="16587" y="433516"/>
                    <a:pt x="10846" y="431138"/>
                    <a:pt x="6612" y="426904"/>
                  </a:cubicBezTo>
                  <a:cubicBezTo>
                    <a:pt x="2378" y="422671"/>
                    <a:pt x="0" y="416929"/>
                    <a:pt x="0" y="410942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875952" cy="462091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70898" y="2835502"/>
            <a:ext cx="4184954" cy="379576"/>
            <a:chOff x="0" y="0"/>
            <a:chExt cx="1875952" cy="1701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070898" y="3334975"/>
            <a:ext cx="4184954" cy="677422"/>
            <a:chOff x="0" y="0"/>
            <a:chExt cx="1875952" cy="3036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75952" cy="303662"/>
            </a:xfrm>
            <a:custGeom>
              <a:avLst/>
              <a:gdLst/>
              <a:ahLst/>
              <a:cxnLst/>
              <a:rect l="l" t="t" r="r" b="b"/>
              <a:pathLst>
                <a:path w="1875952" h="303662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281087"/>
                  </a:lnTo>
                  <a:cubicBezTo>
                    <a:pt x="1875952" y="287075"/>
                    <a:pt x="1873574" y="292816"/>
                    <a:pt x="1869340" y="297050"/>
                  </a:cubicBezTo>
                  <a:cubicBezTo>
                    <a:pt x="1865107" y="301284"/>
                    <a:pt x="1859364" y="303662"/>
                    <a:pt x="1853377" y="303662"/>
                  </a:cubicBezTo>
                  <a:lnTo>
                    <a:pt x="22575" y="303662"/>
                  </a:lnTo>
                  <a:cubicBezTo>
                    <a:pt x="16587" y="303662"/>
                    <a:pt x="10846" y="301284"/>
                    <a:pt x="6612" y="297050"/>
                  </a:cubicBezTo>
                  <a:cubicBezTo>
                    <a:pt x="2378" y="292816"/>
                    <a:pt x="0" y="287075"/>
                    <a:pt x="0" y="281087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875952" cy="332237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070898" y="4426476"/>
            <a:ext cx="4184954" cy="379576"/>
            <a:chOff x="0" y="0"/>
            <a:chExt cx="1875952" cy="1701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070898" y="4925949"/>
            <a:ext cx="4184954" cy="803013"/>
            <a:chOff x="0" y="0"/>
            <a:chExt cx="1875952" cy="35996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75952" cy="359960"/>
            </a:xfrm>
            <a:custGeom>
              <a:avLst/>
              <a:gdLst/>
              <a:ahLst/>
              <a:cxnLst/>
              <a:rect l="l" t="t" r="r" b="b"/>
              <a:pathLst>
                <a:path w="1875952" h="359960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337385"/>
                  </a:lnTo>
                  <a:cubicBezTo>
                    <a:pt x="1875952" y="343372"/>
                    <a:pt x="1873574" y="349114"/>
                    <a:pt x="1869340" y="353348"/>
                  </a:cubicBezTo>
                  <a:cubicBezTo>
                    <a:pt x="1865107" y="357581"/>
                    <a:pt x="1859364" y="359960"/>
                    <a:pt x="1853377" y="359960"/>
                  </a:cubicBezTo>
                  <a:lnTo>
                    <a:pt x="22575" y="359960"/>
                  </a:lnTo>
                  <a:cubicBezTo>
                    <a:pt x="16587" y="359960"/>
                    <a:pt x="10846" y="357581"/>
                    <a:pt x="6612" y="353348"/>
                  </a:cubicBezTo>
                  <a:cubicBezTo>
                    <a:pt x="2378" y="349114"/>
                    <a:pt x="0" y="343372"/>
                    <a:pt x="0" y="33738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875952" cy="388535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 flipV="1">
            <a:off x="4986903" y="1435214"/>
            <a:ext cx="1083996" cy="127188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flipV="1">
            <a:off x="4986903" y="3025290"/>
            <a:ext cx="1083996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4986903" y="3424398"/>
            <a:ext cx="1083996" cy="1108764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2148653" y="1729197"/>
            <a:ext cx="2820201" cy="3111042"/>
            <a:chOff x="0" y="0"/>
            <a:chExt cx="1264186" cy="13945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64186" cy="1394559"/>
            </a:xfrm>
            <a:custGeom>
              <a:avLst/>
              <a:gdLst/>
              <a:ahLst/>
              <a:cxnLst/>
              <a:rect l="l" t="t" r="r" b="b"/>
              <a:pathLst>
                <a:path w="1264186" h="1394559">
                  <a:moveTo>
                    <a:pt x="33499" y="0"/>
                  </a:moveTo>
                  <a:lnTo>
                    <a:pt x="1230687" y="0"/>
                  </a:lnTo>
                  <a:cubicBezTo>
                    <a:pt x="1249188" y="0"/>
                    <a:pt x="1264186" y="14998"/>
                    <a:pt x="1264186" y="33499"/>
                  </a:cubicBezTo>
                  <a:lnTo>
                    <a:pt x="1264186" y="1361060"/>
                  </a:lnTo>
                  <a:cubicBezTo>
                    <a:pt x="1264186" y="1379561"/>
                    <a:pt x="1249188" y="1394559"/>
                    <a:pt x="1230687" y="1394559"/>
                  </a:cubicBezTo>
                  <a:lnTo>
                    <a:pt x="33499" y="1394559"/>
                  </a:lnTo>
                  <a:cubicBezTo>
                    <a:pt x="14998" y="1394559"/>
                    <a:pt x="0" y="1379561"/>
                    <a:pt x="0" y="1361060"/>
                  </a:cubicBezTo>
                  <a:lnTo>
                    <a:pt x="0" y="33499"/>
                  </a:lnTo>
                  <a:cubicBezTo>
                    <a:pt x="0" y="14998"/>
                    <a:pt x="14998" y="0"/>
                    <a:pt x="33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264186" cy="142313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ctr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2587788" y="2104304"/>
            <a:ext cx="1941930" cy="1677121"/>
          </a:xfrm>
          <a:custGeom>
            <a:avLst/>
            <a:gdLst/>
            <a:ahLst/>
            <a:cxnLst/>
            <a:rect l="l" t="t" r="r" b="b"/>
            <a:pathLst>
              <a:path w="2546189" h="2198981">
                <a:moveTo>
                  <a:pt x="0" y="0"/>
                </a:moveTo>
                <a:lnTo>
                  <a:pt x="2546189" y="0"/>
                </a:lnTo>
                <a:lnTo>
                  <a:pt x="2546189" y="2198981"/>
                </a:lnTo>
                <a:lnTo>
                  <a:pt x="0" y="21989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6320310" y="1242219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Love of Learning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20310" y="1741692"/>
            <a:ext cx="3686133" cy="867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Hermione is constantly reading and researching to help herself and others.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20310" y="2832296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Perseverance</a:t>
            </a: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                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320310" y="3331769"/>
            <a:ext cx="3686133" cy="572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She studies hard and doesn’t give up when she feels afraid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320310" y="4423270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Fairness</a:t>
            </a: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320310" y="4922743"/>
            <a:ext cx="3686133" cy="572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She fights for equality, including her campaign for house-elf rights.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316728" y="1725990"/>
            <a:ext cx="2484051" cy="2996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Character</a:t>
            </a: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‘Hermione Granger’</a:t>
            </a:r>
          </a:p>
          <a:p>
            <a:pPr algn="ctr">
              <a:lnSpc>
                <a:spcPts val="1388"/>
              </a:lnSpc>
            </a:pPr>
            <a:r>
              <a:rPr lang="en-US" sz="99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(From the Harry Potter series, authored by J.K. Rowling)</a:t>
            </a:r>
          </a:p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                  </a:t>
            </a:r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7E928B95-5D10-664A-7E09-53DE0B353E06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Character 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70898" y="1245425"/>
            <a:ext cx="4184954" cy="379576"/>
            <a:chOff x="0" y="0"/>
            <a:chExt cx="1875952" cy="1701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70898" y="1744899"/>
            <a:ext cx="4184954" cy="967106"/>
            <a:chOff x="0" y="0"/>
            <a:chExt cx="1875952" cy="4335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75952" cy="433516"/>
            </a:xfrm>
            <a:custGeom>
              <a:avLst/>
              <a:gdLst/>
              <a:ahLst/>
              <a:cxnLst/>
              <a:rect l="l" t="t" r="r" b="b"/>
              <a:pathLst>
                <a:path w="1875952" h="433516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410942"/>
                  </a:lnTo>
                  <a:cubicBezTo>
                    <a:pt x="1875952" y="416929"/>
                    <a:pt x="1873574" y="422671"/>
                    <a:pt x="1869340" y="426904"/>
                  </a:cubicBezTo>
                  <a:cubicBezTo>
                    <a:pt x="1865107" y="431138"/>
                    <a:pt x="1859364" y="433516"/>
                    <a:pt x="1853377" y="433516"/>
                  </a:cubicBezTo>
                  <a:lnTo>
                    <a:pt x="22575" y="433516"/>
                  </a:lnTo>
                  <a:cubicBezTo>
                    <a:pt x="16587" y="433516"/>
                    <a:pt x="10846" y="431138"/>
                    <a:pt x="6612" y="426904"/>
                  </a:cubicBezTo>
                  <a:cubicBezTo>
                    <a:pt x="2378" y="422671"/>
                    <a:pt x="0" y="416929"/>
                    <a:pt x="0" y="410942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875952" cy="462091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70898" y="2835502"/>
            <a:ext cx="4184954" cy="379576"/>
            <a:chOff x="0" y="0"/>
            <a:chExt cx="1875952" cy="1701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070898" y="3334975"/>
            <a:ext cx="4184954" cy="677422"/>
            <a:chOff x="0" y="0"/>
            <a:chExt cx="1875952" cy="3036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75952" cy="303662"/>
            </a:xfrm>
            <a:custGeom>
              <a:avLst/>
              <a:gdLst/>
              <a:ahLst/>
              <a:cxnLst/>
              <a:rect l="l" t="t" r="r" b="b"/>
              <a:pathLst>
                <a:path w="1875952" h="303662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281087"/>
                  </a:lnTo>
                  <a:cubicBezTo>
                    <a:pt x="1875952" y="287075"/>
                    <a:pt x="1873574" y="292816"/>
                    <a:pt x="1869340" y="297050"/>
                  </a:cubicBezTo>
                  <a:cubicBezTo>
                    <a:pt x="1865107" y="301284"/>
                    <a:pt x="1859364" y="303662"/>
                    <a:pt x="1853377" y="303662"/>
                  </a:cubicBezTo>
                  <a:lnTo>
                    <a:pt x="22575" y="303662"/>
                  </a:lnTo>
                  <a:cubicBezTo>
                    <a:pt x="16587" y="303662"/>
                    <a:pt x="10846" y="301284"/>
                    <a:pt x="6612" y="297050"/>
                  </a:cubicBezTo>
                  <a:cubicBezTo>
                    <a:pt x="2378" y="292816"/>
                    <a:pt x="0" y="287075"/>
                    <a:pt x="0" y="281087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875952" cy="332237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070898" y="4426476"/>
            <a:ext cx="4184954" cy="379576"/>
            <a:chOff x="0" y="0"/>
            <a:chExt cx="1875952" cy="1701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070898" y="4925950"/>
            <a:ext cx="4184954" cy="1273114"/>
            <a:chOff x="0" y="0"/>
            <a:chExt cx="1875952" cy="5706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75952" cy="570688"/>
            </a:xfrm>
            <a:custGeom>
              <a:avLst/>
              <a:gdLst/>
              <a:ahLst/>
              <a:cxnLst/>
              <a:rect l="l" t="t" r="r" b="b"/>
              <a:pathLst>
                <a:path w="1875952" h="570688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548113"/>
                  </a:lnTo>
                  <a:cubicBezTo>
                    <a:pt x="1875952" y="554100"/>
                    <a:pt x="1873574" y="559842"/>
                    <a:pt x="1869340" y="564076"/>
                  </a:cubicBezTo>
                  <a:cubicBezTo>
                    <a:pt x="1865107" y="568309"/>
                    <a:pt x="1859364" y="570688"/>
                    <a:pt x="1853377" y="570688"/>
                  </a:cubicBezTo>
                  <a:lnTo>
                    <a:pt x="22575" y="570688"/>
                  </a:lnTo>
                  <a:cubicBezTo>
                    <a:pt x="16587" y="570688"/>
                    <a:pt x="10846" y="568309"/>
                    <a:pt x="6612" y="564076"/>
                  </a:cubicBezTo>
                  <a:cubicBezTo>
                    <a:pt x="2378" y="559842"/>
                    <a:pt x="0" y="554100"/>
                    <a:pt x="0" y="548113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875952" cy="599263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 flipV="1">
            <a:off x="4986903" y="1435214"/>
            <a:ext cx="1083996" cy="127188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flipV="1">
            <a:off x="4986903" y="3025290"/>
            <a:ext cx="1083996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4986903" y="3424398"/>
            <a:ext cx="1083996" cy="1108764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2148653" y="1729197"/>
            <a:ext cx="2820201" cy="3111042"/>
            <a:chOff x="0" y="0"/>
            <a:chExt cx="1264186" cy="13945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64186" cy="1394559"/>
            </a:xfrm>
            <a:custGeom>
              <a:avLst/>
              <a:gdLst/>
              <a:ahLst/>
              <a:cxnLst/>
              <a:rect l="l" t="t" r="r" b="b"/>
              <a:pathLst>
                <a:path w="1264186" h="1394559">
                  <a:moveTo>
                    <a:pt x="33499" y="0"/>
                  </a:moveTo>
                  <a:lnTo>
                    <a:pt x="1230687" y="0"/>
                  </a:lnTo>
                  <a:cubicBezTo>
                    <a:pt x="1249188" y="0"/>
                    <a:pt x="1264186" y="14998"/>
                    <a:pt x="1264186" y="33499"/>
                  </a:cubicBezTo>
                  <a:lnTo>
                    <a:pt x="1264186" y="1361060"/>
                  </a:lnTo>
                  <a:cubicBezTo>
                    <a:pt x="1264186" y="1379561"/>
                    <a:pt x="1249188" y="1394559"/>
                    <a:pt x="1230687" y="1394559"/>
                  </a:cubicBezTo>
                  <a:lnTo>
                    <a:pt x="33499" y="1394559"/>
                  </a:lnTo>
                  <a:cubicBezTo>
                    <a:pt x="14998" y="1394559"/>
                    <a:pt x="0" y="1379561"/>
                    <a:pt x="0" y="1361060"/>
                  </a:cubicBezTo>
                  <a:lnTo>
                    <a:pt x="0" y="33499"/>
                  </a:lnTo>
                  <a:cubicBezTo>
                    <a:pt x="0" y="14998"/>
                    <a:pt x="14998" y="0"/>
                    <a:pt x="33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264186" cy="142313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ctr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2678359" y="2091335"/>
            <a:ext cx="1760788" cy="1612684"/>
          </a:xfrm>
          <a:custGeom>
            <a:avLst/>
            <a:gdLst/>
            <a:ahLst/>
            <a:cxnLst/>
            <a:rect l="l" t="t" r="r" b="b"/>
            <a:pathLst>
              <a:path w="2308681" h="2114493">
                <a:moveTo>
                  <a:pt x="0" y="0"/>
                </a:moveTo>
                <a:lnTo>
                  <a:pt x="2308681" y="0"/>
                </a:lnTo>
                <a:lnTo>
                  <a:pt x="2308681" y="2114492"/>
                </a:lnTo>
                <a:lnTo>
                  <a:pt x="0" y="2114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2316728" y="1725990"/>
            <a:ext cx="2484051" cy="2996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Character</a:t>
            </a: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‘Harry Potter’</a:t>
            </a:r>
          </a:p>
          <a:p>
            <a:pPr algn="ctr">
              <a:lnSpc>
                <a:spcPts val="1388"/>
              </a:lnSpc>
            </a:pPr>
            <a:r>
              <a:rPr lang="en-US" sz="99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(From the Harry Potter series, authored by J.K. Rowling)</a:t>
            </a:r>
          </a:p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                 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20310" y="1242219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20310" y="1741692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320310" y="2832296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                   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320310" y="3331769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320310" y="4423270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  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320310" y="4922743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C1CBF620-AA8D-9C6C-6D5B-5BAF0F9AF19A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Character 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70898" y="1245425"/>
            <a:ext cx="4184954" cy="379576"/>
            <a:chOff x="0" y="0"/>
            <a:chExt cx="1875952" cy="1701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70898" y="1744899"/>
            <a:ext cx="4184954" cy="967106"/>
            <a:chOff x="0" y="0"/>
            <a:chExt cx="1875952" cy="4335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75952" cy="433516"/>
            </a:xfrm>
            <a:custGeom>
              <a:avLst/>
              <a:gdLst/>
              <a:ahLst/>
              <a:cxnLst/>
              <a:rect l="l" t="t" r="r" b="b"/>
              <a:pathLst>
                <a:path w="1875952" h="433516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410942"/>
                  </a:lnTo>
                  <a:cubicBezTo>
                    <a:pt x="1875952" y="416929"/>
                    <a:pt x="1873574" y="422671"/>
                    <a:pt x="1869340" y="426904"/>
                  </a:cubicBezTo>
                  <a:cubicBezTo>
                    <a:pt x="1865107" y="431138"/>
                    <a:pt x="1859364" y="433516"/>
                    <a:pt x="1853377" y="433516"/>
                  </a:cubicBezTo>
                  <a:lnTo>
                    <a:pt x="22575" y="433516"/>
                  </a:lnTo>
                  <a:cubicBezTo>
                    <a:pt x="16587" y="433516"/>
                    <a:pt x="10846" y="431138"/>
                    <a:pt x="6612" y="426904"/>
                  </a:cubicBezTo>
                  <a:cubicBezTo>
                    <a:pt x="2378" y="422671"/>
                    <a:pt x="0" y="416929"/>
                    <a:pt x="0" y="410942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875952" cy="462091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70898" y="2835502"/>
            <a:ext cx="4184954" cy="379576"/>
            <a:chOff x="0" y="0"/>
            <a:chExt cx="1875952" cy="1701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070898" y="3334975"/>
            <a:ext cx="4184954" cy="677422"/>
            <a:chOff x="0" y="0"/>
            <a:chExt cx="1875952" cy="3036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75952" cy="303662"/>
            </a:xfrm>
            <a:custGeom>
              <a:avLst/>
              <a:gdLst/>
              <a:ahLst/>
              <a:cxnLst/>
              <a:rect l="l" t="t" r="r" b="b"/>
              <a:pathLst>
                <a:path w="1875952" h="303662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281087"/>
                  </a:lnTo>
                  <a:cubicBezTo>
                    <a:pt x="1875952" y="287075"/>
                    <a:pt x="1873574" y="292816"/>
                    <a:pt x="1869340" y="297050"/>
                  </a:cubicBezTo>
                  <a:cubicBezTo>
                    <a:pt x="1865107" y="301284"/>
                    <a:pt x="1859364" y="303662"/>
                    <a:pt x="1853377" y="303662"/>
                  </a:cubicBezTo>
                  <a:lnTo>
                    <a:pt x="22575" y="303662"/>
                  </a:lnTo>
                  <a:cubicBezTo>
                    <a:pt x="16587" y="303662"/>
                    <a:pt x="10846" y="301284"/>
                    <a:pt x="6612" y="297050"/>
                  </a:cubicBezTo>
                  <a:cubicBezTo>
                    <a:pt x="2378" y="292816"/>
                    <a:pt x="0" y="287075"/>
                    <a:pt x="0" y="281087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875952" cy="332237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070898" y="4426476"/>
            <a:ext cx="4184954" cy="379576"/>
            <a:chOff x="0" y="0"/>
            <a:chExt cx="1875952" cy="1701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070898" y="4925950"/>
            <a:ext cx="4184954" cy="1273114"/>
            <a:chOff x="0" y="0"/>
            <a:chExt cx="1875952" cy="5706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75952" cy="570688"/>
            </a:xfrm>
            <a:custGeom>
              <a:avLst/>
              <a:gdLst/>
              <a:ahLst/>
              <a:cxnLst/>
              <a:rect l="l" t="t" r="r" b="b"/>
              <a:pathLst>
                <a:path w="1875952" h="570688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548113"/>
                  </a:lnTo>
                  <a:cubicBezTo>
                    <a:pt x="1875952" y="554100"/>
                    <a:pt x="1873574" y="559842"/>
                    <a:pt x="1869340" y="564076"/>
                  </a:cubicBezTo>
                  <a:cubicBezTo>
                    <a:pt x="1865107" y="568309"/>
                    <a:pt x="1859364" y="570688"/>
                    <a:pt x="1853377" y="570688"/>
                  </a:cubicBezTo>
                  <a:lnTo>
                    <a:pt x="22575" y="570688"/>
                  </a:lnTo>
                  <a:cubicBezTo>
                    <a:pt x="16587" y="570688"/>
                    <a:pt x="10846" y="568309"/>
                    <a:pt x="6612" y="564076"/>
                  </a:cubicBezTo>
                  <a:cubicBezTo>
                    <a:pt x="2378" y="559842"/>
                    <a:pt x="0" y="554100"/>
                    <a:pt x="0" y="548113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875952" cy="599263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 flipV="1">
            <a:off x="4986903" y="1435214"/>
            <a:ext cx="1083996" cy="127188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flipV="1">
            <a:off x="4986903" y="3025290"/>
            <a:ext cx="1083996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4986903" y="3424398"/>
            <a:ext cx="1083996" cy="1108764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2148653" y="1729197"/>
            <a:ext cx="2820201" cy="3111042"/>
            <a:chOff x="0" y="0"/>
            <a:chExt cx="1264186" cy="13945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64186" cy="1394559"/>
            </a:xfrm>
            <a:custGeom>
              <a:avLst/>
              <a:gdLst/>
              <a:ahLst/>
              <a:cxnLst/>
              <a:rect l="l" t="t" r="r" b="b"/>
              <a:pathLst>
                <a:path w="1264186" h="1394559">
                  <a:moveTo>
                    <a:pt x="33499" y="0"/>
                  </a:moveTo>
                  <a:lnTo>
                    <a:pt x="1230687" y="0"/>
                  </a:lnTo>
                  <a:cubicBezTo>
                    <a:pt x="1249188" y="0"/>
                    <a:pt x="1264186" y="14998"/>
                    <a:pt x="1264186" y="33499"/>
                  </a:cubicBezTo>
                  <a:lnTo>
                    <a:pt x="1264186" y="1361060"/>
                  </a:lnTo>
                  <a:cubicBezTo>
                    <a:pt x="1264186" y="1379561"/>
                    <a:pt x="1249188" y="1394559"/>
                    <a:pt x="1230687" y="1394559"/>
                  </a:cubicBezTo>
                  <a:lnTo>
                    <a:pt x="33499" y="1394559"/>
                  </a:lnTo>
                  <a:cubicBezTo>
                    <a:pt x="14998" y="1394559"/>
                    <a:pt x="0" y="1379561"/>
                    <a:pt x="0" y="1361060"/>
                  </a:cubicBezTo>
                  <a:lnTo>
                    <a:pt x="0" y="33499"/>
                  </a:lnTo>
                  <a:cubicBezTo>
                    <a:pt x="0" y="14998"/>
                    <a:pt x="14998" y="0"/>
                    <a:pt x="33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264186" cy="142313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ctr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2678359" y="2091335"/>
            <a:ext cx="1760788" cy="1612684"/>
          </a:xfrm>
          <a:custGeom>
            <a:avLst/>
            <a:gdLst/>
            <a:ahLst/>
            <a:cxnLst/>
            <a:rect l="l" t="t" r="r" b="b"/>
            <a:pathLst>
              <a:path w="2308681" h="2114493">
                <a:moveTo>
                  <a:pt x="0" y="0"/>
                </a:moveTo>
                <a:lnTo>
                  <a:pt x="2308681" y="0"/>
                </a:lnTo>
                <a:lnTo>
                  <a:pt x="2308681" y="2114492"/>
                </a:lnTo>
                <a:lnTo>
                  <a:pt x="0" y="2114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2316728" y="1725990"/>
            <a:ext cx="2484051" cy="2996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Character</a:t>
            </a: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‘Harry Potter’</a:t>
            </a:r>
          </a:p>
          <a:p>
            <a:pPr algn="ctr">
              <a:lnSpc>
                <a:spcPts val="1388"/>
              </a:lnSpc>
            </a:pPr>
            <a:r>
              <a:rPr lang="en-US" sz="99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(From the Harry Potter series, authored by J.K. Rowling)</a:t>
            </a:r>
          </a:p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                 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20310" y="1242219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Bravery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20310" y="1741692"/>
            <a:ext cx="3686133" cy="572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Harry faces Voldemort and other threats even though he feels afraid.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320310" y="2832296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Love</a:t>
            </a: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                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320310" y="3331769"/>
            <a:ext cx="3686133" cy="572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He stands by his friends and protects them.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320310" y="4423270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Hope</a:t>
            </a: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320310" y="4922742"/>
            <a:ext cx="3686133" cy="1162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He holds onto hope that Voldemort can be defeated and that good will triumph, which helps him stay focused and courageous throughout his journey.</a:t>
            </a:r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C24548AA-3B77-A910-62D5-3F3511F0F228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Character 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70898" y="987566"/>
            <a:ext cx="4184954" cy="379576"/>
            <a:chOff x="0" y="0"/>
            <a:chExt cx="1875952" cy="1701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70898" y="1487040"/>
            <a:ext cx="4184954" cy="1294921"/>
            <a:chOff x="0" y="0"/>
            <a:chExt cx="1875952" cy="5804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75952" cy="580463"/>
            </a:xfrm>
            <a:custGeom>
              <a:avLst/>
              <a:gdLst/>
              <a:ahLst/>
              <a:cxnLst/>
              <a:rect l="l" t="t" r="r" b="b"/>
              <a:pathLst>
                <a:path w="1875952" h="580463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557888"/>
                  </a:lnTo>
                  <a:cubicBezTo>
                    <a:pt x="1875952" y="563875"/>
                    <a:pt x="1873574" y="569617"/>
                    <a:pt x="1869340" y="573851"/>
                  </a:cubicBezTo>
                  <a:cubicBezTo>
                    <a:pt x="1865107" y="578084"/>
                    <a:pt x="1859364" y="580463"/>
                    <a:pt x="1853377" y="580463"/>
                  </a:cubicBezTo>
                  <a:lnTo>
                    <a:pt x="22575" y="580463"/>
                  </a:lnTo>
                  <a:cubicBezTo>
                    <a:pt x="10107" y="580463"/>
                    <a:pt x="0" y="570356"/>
                    <a:pt x="0" y="557888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875952" cy="609038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70898" y="2905457"/>
            <a:ext cx="4184954" cy="379576"/>
            <a:chOff x="0" y="0"/>
            <a:chExt cx="1875952" cy="1701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070898" y="3408530"/>
            <a:ext cx="4184954" cy="1222262"/>
            <a:chOff x="0" y="0"/>
            <a:chExt cx="1875952" cy="5478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75952" cy="547893"/>
            </a:xfrm>
            <a:custGeom>
              <a:avLst/>
              <a:gdLst/>
              <a:ahLst/>
              <a:cxnLst/>
              <a:rect l="l" t="t" r="r" b="b"/>
              <a:pathLst>
                <a:path w="1875952" h="547893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525318"/>
                  </a:lnTo>
                  <a:cubicBezTo>
                    <a:pt x="1875952" y="531305"/>
                    <a:pt x="1873574" y="537047"/>
                    <a:pt x="1869340" y="541281"/>
                  </a:cubicBezTo>
                  <a:cubicBezTo>
                    <a:pt x="1865107" y="545514"/>
                    <a:pt x="1859364" y="547893"/>
                    <a:pt x="1853377" y="547893"/>
                  </a:cubicBezTo>
                  <a:lnTo>
                    <a:pt x="22575" y="547893"/>
                  </a:lnTo>
                  <a:cubicBezTo>
                    <a:pt x="16587" y="547893"/>
                    <a:pt x="10846" y="545514"/>
                    <a:pt x="6612" y="541281"/>
                  </a:cubicBezTo>
                  <a:cubicBezTo>
                    <a:pt x="2378" y="537047"/>
                    <a:pt x="0" y="531305"/>
                    <a:pt x="0" y="525318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875952" cy="576468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070898" y="4754290"/>
            <a:ext cx="4184954" cy="379576"/>
            <a:chOff x="0" y="0"/>
            <a:chExt cx="1875952" cy="1701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070898" y="5253764"/>
            <a:ext cx="4184954" cy="1273114"/>
            <a:chOff x="0" y="0"/>
            <a:chExt cx="1875952" cy="5706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75952" cy="570688"/>
            </a:xfrm>
            <a:custGeom>
              <a:avLst/>
              <a:gdLst/>
              <a:ahLst/>
              <a:cxnLst/>
              <a:rect l="l" t="t" r="r" b="b"/>
              <a:pathLst>
                <a:path w="1875952" h="570688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548113"/>
                  </a:lnTo>
                  <a:cubicBezTo>
                    <a:pt x="1875952" y="554100"/>
                    <a:pt x="1873574" y="559842"/>
                    <a:pt x="1869340" y="564076"/>
                  </a:cubicBezTo>
                  <a:cubicBezTo>
                    <a:pt x="1865107" y="568309"/>
                    <a:pt x="1859364" y="570688"/>
                    <a:pt x="1853377" y="570688"/>
                  </a:cubicBezTo>
                  <a:lnTo>
                    <a:pt x="22575" y="570688"/>
                  </a:lnTo>
                  <a:cubicBezTo>
                    <a:pt x="16587" y="570688"/>
                    <a:pt x="10846" y="568309"/>
                    <a:pt x="6612" y="564076"/>
                  </a:cubicBezTo>
                  <a:cubicBezTo>
                    <a:pt x="2378" y="559842"/>
                    <a:pt x="0" y="554100"/>
                    <a:pt x="0" y="548113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875952" cy="599263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 flipV="1">
            <a:off x="4986903" y="1177355"/>
            <a:ext cx="1083996" cy="127188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flipV="1">
            <a:off x="4986903" y="3095245"/>
            <a:ext cx="1083996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4986903" y="3752213"/>
            <a:ext cx="1083996" cy="1108764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2148653" y="1729197"/>
            <a:ext cx="2820201" cy="3111042"/>
            <a:chOff x="0" y="0"/>
            <a:chExt cx="1264186" cy="13945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64186" cy="1394559"/>
            </a:xfrm>
            <a:custGeom>
              <a:avLst/>
              <a:gdLst/>
              <a:ahLst/>
              <a:cxnLst/>
              <a:rect l="l" t="t" r="r" b="b"/>
              <a:pathLst>
                <a:path w="1264186" h="1394559">
                  <a:moveTo>
                    <a:pt x="33499" y="0"/>
                  </a:moveTo>
                  <a:lnTo>
                    <a:pt x="1230687" y="0"/>
                  </a:lnTo>
                  <a:cubicBezTo>
                    <a:pt x="1249188" y="0"/>
                    <a:pt x="1264186" y="14998"/>
                    <a:pt x="1264186" y="33499"/>
                  </a:cubicBezTo>
                  <a:lnTo>
                    <a:pt x="1264186" y="1361060"/>
                  </a:lnTo>
                  <a:cubicBezTo>
                    <a:pt x="1264186" y="1379561"/>
                    <a:pt x="1249188" y="1394559"/>
                    <a:pt x="1230687" y="1394559"/>
                  </a:cubicBezTo>
                  <a:lnTo>
                    <a:pt x="33499" y="1394559"/>
                  </a:lnTo>
                  <a:cubicBezTo>
                    <a:pt x="14998" y="1394559"/>
                    <a:pt x="0" y="1379561"/>
                    <a:pt x="0" y="1361060"/>
                  </a:cubicBezTo>
                  <a:lnTo>
                    <a:pt x="0" y="33499"/>
                  </a:lnTo>
                  <a:cubicBezTo>
                    <a:pt x="0" y="14998"/>
                    <a:pt x="14998" y="0"/>
                    <a:pt x="33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264186" cy="142313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ctr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2617554" y="2083609"/>
            <a:ext cx="1882398" cy="1769454"/>
          </a:xfrm>
          <a:custGeom>
            <a:avLst/>
            <a:gdLst/>
            <a:ahLst/>
            <a:cxnLst/>
            <a:rect l="l" t="t" r="r" b="b"/>
            <a:pathLst>
              <a:path w="2468132" h="2320044">
                <a:moveTo>
                  <a:pt x="0" y="0"/>
                </a:moveTo>
                <a:lnTo>
                  <a:pt x="2468132" y="0"/>
                </a:lnTo>
                <a:lnTo>
                  <a:pt x="2468132" y="2320045"/>
                </a:lnTo>
                <a:lnTo>
                  <a:pt x="0" y="23200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2316728" y="1725990"/>
            <a:ext cx="2484051" cy="2996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Character</a:t>
            </a: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‘Shrek’</a:t>
            </a:r>
          </a:p>
          <a:p>
            <a:pPr algn="ctr">
              <a:lnSpc>
                <a:spcPts val="1388"/>
              </a:lnSpc>
            </a:pPr>
            <a:r>
              <a:rPr lang="en-US" sz="99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(From Shrek, produced by DreamWorks Animation)</a:t>
            </a:r>
          </a:p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                 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20310" y="984360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20310" y="1483833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320310" y="2902252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                   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320310" y="3405325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320310" y="4751084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320310" y="5250557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618836D8-0565-924E-6B40-2D1F2E301596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Character 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70898" y="987566"/>
            <a:ext cx="4184954" cy="379576"/>
            <a:chOff x="0" y="0"/>
            <a:chExt cx="1875952" cy="1701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70898" y="1487040"/>
            <a:ext cx="4184954" cy="1294921"/>
            <a:chOff x="0" y="0"/>
            <a:chExt cx="1875952" cy="5804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75952" cy="580463"/>
            </a:xfrm>
            <a:custGeom>
              <a:avLst/>
              <a:gdLst/>
              <a:ahLst/>
              <a:cxnLst/>
              <a:rect l="l" t="t" r="r" b="b"/>
              <a:pathLst>
                <a:path w="1875952" h="580463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557888"/>
                  </a:lnTo>
                  <a:cubicBezTo>
                    <a:pt x="1875952" y="563875"/>
                    <a:pt x="1873574" y="569617"/>
                    <a:pt x="1869340" y="573851"/>
                  </a:cubicBezTo>
                  <a:cubicBezTo>
                    <a:pt x="1865107" y="578084"/>
                    <a:pt x="1859364" y="580463"/>
                    <a:pt x="1853377" y="580463"/>
                  </a:cubicBezTo>
                  <a:lnTo>
                    <a:pt x="22575" y="580463"/>
                  </a:lnTo>
                  <a:cubicBezTo>
                    <a:pt x="10107" y="580463"/>
                    <a:pt x="0" y="570356"/>
                    <a:pt x="0" y="557888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875952" cy="609038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70898" y="2905457"/>
            <a:ext cx="4184954" cy="379576"/>
            <a:chOff x="0" y="0"/>
            <a:chExt cx="1875952" cy="1701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070898" y="3408530"/>
            <a:ext cx="4184954" cy="1222262"/>
            <a:chOff x="0" y="0"/>
            <a:chExt cx="1875952" cy="5478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75952" cy="547893"/>
            </a:xfrm>
            <a:custGeom>
              <a:avLst/>
              <a:gdLst/>
              <a:ahLst/>
              <a:cxnLst/>
              <a:rect l="l" t="t" r="r" b="b"/>
              <a:pathLst>
                <a:path w="1875952" h="547893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525318"/>
                  </a:lnTo>
                  <a:cubicBezTo>
                    <a:pt x="1875952" y="531305"/>
                    <a:pt x="1873574" y="537047"/>
                    <a:pt x="1869340" y="541281"/>
                  </a:cubicBezTo>
                  <a:cubicBezTo>
                    <a:pt x="1865107" y="545514"/>
                    <a:pt x="1859364" y="547893"/>
                    <a:pt x="1853377" y="547893"/>
                  </a:cubicBezTo>
                  <a:lnTo>
                    <a:pt x="22575" y="547893"/>
                  </a:lnTo>
                  <a:cubicBezTo>
                    <a:pt x="16587" y="547893"/>
                    <a:pt x="10846" y="545514"/>
                    <a:pt x="6612" y="541281"/>
                  </a:cubicBezTo>
                  <a:cubicBezTo>
                    <a:pt x="2378" y="537047"/>
                    <a:pt x="0" y="531305"/>
                    <a:pt x="0" y="525318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875952" cy="576468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070898" y="4754290"/>
            <a:ext cx="4184954" cy="379576"/>
            <a:chOff x="0" y="0"/>
            <a:chExt cx="1875952" cy="1701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070898" y="5253764"/>
            <a:ext cx="4184954" cy="1273114"/>
            <a:chOff x="0" y="0"/>
            <a:chExt cx="1875952" cy="5706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75952" cy="570688"/>
            </a:xfrm>
            <a:custGeom>
              <a:avLst/>
              <a:gdLst/>
              <a:ahLst/>
              <a:cxnLst/>
              <a:rect l="l" t="t" r="r" b="b"/>
              <a:pathLst>
                <a:path w="1875952" h="570688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548113"/>
                  </a:lnTo>
                  <a:cubicBezTo>
                    <a:pt x="1875952" y="554100"/>
                    <a:pt x="1873574" y="559842"/>
                    <a:pt x="1869340" y="564076"/>
                  </a:cubicBezTo>
                  <a:cubicBezTo>
                    <a:pt x="1865107" y="568309"/>
                    <a:pt x="1859364" y="570688"/>
                    <a:pt x="1853377" y="570688"/>
                  </a:cubicBezTo>
                  <a:lnTo>
                    <a:pt x="22575" y="570688"/>
                  </a:lnTo>
                  <a:cubicBezTo>
                    <a:pt x="16587" y="570688"/>
                    <a:pt x="10846" y="568309"/>
                    <a:pt x="6612" y="564076"/>
                  </a:cubicBezTo>
                  <a:cubicBezTo>
                    <a:pt x="2378" y="559842"/>
                    <a:pt x="0" y="554100"/>
                    <a:pt x="0" y="548113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875952" cy="599263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 flipV="1">
            <a:off x="4986903" y="1177355"/>
            <a:ext cx="1083996" cy="127188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flipV="1">
            <a:off x="4986903" y="3095245"/>
            <a:ext cx="1083996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4986903" y="3752213"/>
            <a:ext cx="1083996" cy="1108764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2148653" y="1729197"/>
            <a:ext cx="2820201" cy="3111042"/>
            <a:chOff x="0" y="0"/>
            <a:chExt cx="1264186" cy="13945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64186" cy="1394559"/>
            </a:xfrm>
            <a:custGeom>
              <a:avLst/>
              <a:gdLst/>
              <a:ahLst/>
              <a:cxnLst/>
              <a:rect l="l" t="t" r="r" b="b"/>
              <a:pathLst>
                <a:path w="1264186" h="1394559">
                  <a:moveTo>
                    <a:pt x="33499" y="0"/>
                  </a:moveTo>
                  <a:lnTo>
                    <a:pt x="1230687" y="0"/>
                  </a:lnTo>
                  <a:cubicBezTo>
                    <a:pt x="1249188" y="0"/>
                    <a:pt x="1264186" y="14998"/>
                    <a:pt x="1264186" y="33499"/>
                  </a:cubicBezTo>
                  <a:lnTo>
                    <a:pt x="1264186" y="1361060"/>
                  </a:lnTo>
                  <a:cubicBezTo>
                    <a:pt x="1264186" y="1379561"/>
                    <a:pt x="1249188" y="1394559"/>
                    <a:pt x="1230687" y="1394559"/>
                  </a:cubicBezTo>
                  <a:lnTo>
                    <a:pt x="33499" y="1394559"/>
                  </a:lnTo>
                  <a:cubicBezTo>
                    <a:pt x="14998" y="1394559"/>
                    <a:pt x="0" y="1379561"/>
                    <a:pt x="0" y="1361060"/>
                  </a:cubicBezTo>
                  <a:lnTo>
                    <a:pt x="0" y="33499"/>
                  </a:lnTo>
                  <a:cubicBezTo>
                    <a:pt x="0" y="14998"/>
                    <a:pt x="14998" y="0"/>
                    <a:pt x="33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264186" cy="142313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ctr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2617554" y="2083609"/>
            <a:ext cx="1882398" cy="1769454"/>
          </a:xfrm>
          <a:custGeom>
            <a:avLst/>
            <a:gdLst/>
            <a:ahLst/>
            <a:cxnLst/>
            <a:rect l="l" t="t" r="r" b="b"/>
            <a:pathLst>
              <a:path w="2468132" h="2320044">
                <a:moveTo>
                  <a:pt x="0" y="0"/>
                </a:moveTo>
                <a:lnTo>
                  <a:pt x="2468132" y="0"/>
                </a:lnTo>
                <a:lnTo>
                  <a:pt x="2468132" y="2320045"/>
                </a:lnTo>
                <a:lnTo>
                  <a:pt x="0" y="23200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2316728" y="1725990"/>
            <a:ext cx="2484051" cy="2996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Character</a:t>
            </a: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‘Shrek’</a:t>
            </a:r>
          </a:p>
          <a:p>
            <a:pPr algn="ctr">
              <a:lnSpc>
                <a:spcPts val="1388"/>
              </a:lnSpc>
            </a:pPr>
            <a:r>
              <a:rPr lang="en-US" sz="99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(From Shrek, produced by DreamWorks Animation)</a:t>
            </a:r>
          </a:p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                 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20310" y="984360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Honesty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20310" y="1483833"/>
            <a:ext cx="3686133" cy="1162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Shrek stays true to who he is, even when others judge or misunderstand him. He does not pretend to be someone he is not to gain approval.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320310" y="2902252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Love</a:t>
            </a: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                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320310" y="3405324"/>
            <a:ext cx="3686133" cy="1162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Despite his gruff attitude, Shrek shows deep care for others, especially Fiona and Donkey, and protects those he cares about.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320310" y="4751084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Bravery</a:t>
            </a: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320310" y="5250556"/>
            <a:ext cx="3686133" cy="1162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He holds onto hope that Voldemort can be defeated and that good will triumph, which helps him stay focused and courageous throughout his journey.</a:t>
            </a:r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00B409D9-A451-4122-C1AC-A20EB8ED6540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Character 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63239" y="1363787"/>
            <a:ext cx="4184954" cy="379576"/>
            <a:chOff x="0" y="0"/>
            <a:chExt cx="1875952" cy="1701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63239" y="1863260"/>
            <a:ext cx="4184954" cy="691965"/>
            <a:chOff x="0" y="0"/>
            <a:chExt cx="1875952" cy="31018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75952" cy="310181"/>
            </a:xfrm>
            <a:custGeom>
              <a:avLst/>
              <a:gdLst/>
              <a:ahLst/>
              <a:cxnLst/>
              <a:rect l="l" t="t" r="r" b="b"/>
              <a:pathLst>
                <a:path w="1875952" h="310181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287606"/>
                  </a:lnTo>
                  <a:cubicBezTo>
                    <a:pt x="1875952" y="293593"/>
                    <a:pt x="1873574" y="299335"/>
                    <a:pt x="1869340" y="303569"/>
                  </a:cubicBezTo>
                  <a:cubicBezTo>
                    <a:pt x="1865107" y="307802"/>
                    <a:pt x="1859364" y="310181"/>
                    <a:pt x="1853377" y="310181"/>
                  </a:cubicBezTo>
                  <a:lnTo>
                    <a:pt x="22575" y="310181"/>
                  </a:lnTo>
                  <a:cubicBezTo>
                    <a:pt x="16587" y="310181"/>
                    <a:pt x="10846" y="307802"/>
                    <a:pt x="6612" y="303569"/>
                  </a:cubicBezTo>
                  <a:cubicBezTo>
                    <a:pt x="2378" y="299335"/>
                    <a:pt x="0" y="293593"/>
                    <a:pt x="0" y="287606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875952" cy="338756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70898" y="2905457"/>
            <a:ext cx="4184954" cy="379576"/>
            <a:chOff x="0" y="0"/>
            <a:chExt cx="1875952" cy="1701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070898" y="3408531"/>
            <a:ext cx="4184954" cy="782634"/>
            <a:chOff x="0" y="0"/>
            <a:chExt cx="1875952" cy="35082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75952" cy="350824"/>
            </a:xfrm>
            <a:custGeom>
              <a:avLst/>
              <a:gdLst/>
              <a:ahLst/>
              <a:cxnLst/>
              <a:rect l="l" t="t" r="r" b="b"/>
              <a:pathLst>
                <a:path w="1875952" h="350824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328250"/>
                  </a:lnTo>
                  <a:cubicBezTo>
                    <a:pt x="1875952" y="334237"/>
                    <a:pt x="1873574" y="339979"/>
                    <a:pt x="1869340" y="344212"/>
                  </a:cubicBezTo>
                  <a:cubicBezTo>
                    <a:pt x="1865107" y="348446"/>
                    <a:pt x="1859364" y="350824"/>
                    <a:pt x="1853377" y="350824"/>
                  </a:cubicBezTo>
                  <a:lnTo>
                    <a:pt x="22575" y="350824"/>
                  </a:lnTo>
                  <a:cubicBezTo>
                    <a:pt x="16587" y="350824"/>
                    <a:pt x="10846" y="348446"/>
                    <a:pt x="6612" y="344212"/>
                  </a:cubicBezTo>
                  <a:cubicBezTo>
                    <a:pt x="2378" y="339979"/>
                    <a:pt x="0" y="334237"/>
                    <a:pt x="0" y="328250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875952" cy="379399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063239" y="4420765"/>
            <a:ext cx="4184954" cy="379576"/>
            <a:chOff x="0" y="0"/>
            <a:chExt cx="1875952" cy="1701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063239" y="4920238"/>
            <a:ext cx="4184954" cy="871714"/>
            <a:chOff x="0" y="0"/>
            <a:chExt cx="1875952" cy="39075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75952" cy="390756"/>
            </a:xfrm>
            <a:custGeom>
              <a:avLst/>
              <a:gdLst/>
              <a:ahLst/>
              <a:cxnLst/>
              <a:rect l="l" t="t" r="r" b="b"/>
              <a:pathLst>
                <a:path w="1875952" h="390756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368181"/>
                  </a:lnTo>
                  <a:cubicBezTo>
                    <a:pt x="1875952" y="374168"/>
                    <a:pt x="1873574" y="379910"/>
                    <a:pt x="1869340" y="384144"/>
                  </a:cubicBezTo>
                  <a:cubicBezTo>
                    <a:pt x="1865107" y="388377"/>
                    <a:pt x="1859364" y="390756"/>
                    <a:pt x="1853377" y="390756"/>
                  </a:cubicBezTo>
                  <a:lnTo>
                    <a:pt x="22575" y="390756"/>
                  </a:lnTo>
                  <a:cubicBezTo>
                    <a:pt x="16587" y="390756"/>
                    <a:pt x="10846" y="388377"/>
                    <a:pt x="6612" y="384144"/>
                  </a:cubicBezTo>
                  <a:cubicBezTo>
                    <a:pt x="2378" y="379910"/>
                    <a:pt x="0" y="374168"/>
                    <a:pt x="0" y="368181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875952" cy="419331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 flipV="1">
            <a:off x="4979242" y="1553575"/>
            <a:ext cx="1083996" cy="127188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flipV="1">
            <a:off x="4986903" y="3095245"/>
            <a:ext cx="1083996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4979242" y="3418688"/>
            <a:ext cx="1083996" cy="1108764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2316728" y="1725990"/>
            <a:ext cx="2484051" cy="2996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Character</a:t>
            </a: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‘Dorothy’</a:t>
            </a:r>
          </a:p>
          <a:p>
            <a:pPr algn="ctr">
              <a:lnSpc>
                <a:spcPts val="1388"/>
              </a:lnSpc>
            </a:pPr>
            <a:r>
              <a:rPr lang="en-US" sz="99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(From The Wizard of Oz, authored by L. Frank Baum)</a:t>
            </a:r>
          </a:p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                  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2148653" y="1729197"/>
            <a:ext cx="2820201" cy="3111042"/>
            <a:chOff x="0" y="0"/>
            <a:chExt cx="1264186" cy="139455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264186" cy="1394559"/>
            </a:xfrm>
            <a:custGeom>
              <a:avLst/>
              <a:gdLst/>
              <a:ahLst/>
              <a:cxnLst/>
              <a:rect l="l" t="t" r="r" b="b"/>
              <a:pathLst>
                <a:path w="1264186" h="1394559">
                  <a:moveTo>
                    <a:pt x="33499" y="0"/>
                  </a:moveTo>
                  <a:lnTo>
                    <a:pt x="1230687" y="0"/>
                  </a:lnTo>
                  <a:cubicBezTo>
                    <a:pt x="1249188" y="0"/>
                    <a:pt x="1264186" y="14998"/>
                    <a:pt x="1264186" y="33499"/>
                  </a:cubicBezTo>
                  <a:lnTo>
                    <a:pt x="1264186" y="1361060"/>
                  </a:lnTo>
                  <a:cubicBezTo>
                    <a:pt x="1264186" y="1379561"/>
                    <a:pt x="1249188" y="1394559"/>
                    <a:pt x="1230687" y="1394559"/>
                  </a:cubicBezTo>
                  <a:lnTo>
                    <a:pt x="33499" y="1394559"/>
                  </a:lnTo>
                  <a:cubicBezTo>
                    <a:pt x="14998" y="1394559"/>
                    <a:pt x="0" y="1379561"/>
                    <a:pt x="0" y="1361060"/>
                  </a:cubicBezTo>
                  <a:lnTo>
                    <a:pt x="0" y="33499"/>
                  </a:lnTo>
                  <a:cubicBezTo>
                    <a:pt x="0" y="14998"/>
                    <a:pt x="14998" y="0"/>
                    <a:pt x="33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1264186" cy="142313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ctr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2770077" y="2069420"/>
            <a:ext cx="1577353" cy="1712005"/>
          </a:xfrm>
          <a:custGeom>
            <a:avLst/>
            <a:gdLst/>
            <a:ahLst/>
            <a:cxnLst/>
            <a:rect l="l" t="t" r="r" b="b"/>
            <a:pathLst>
              <a:path w="2068168" h="2244719">
                <a:moveTo>
                  <a:pt x="0" y="0"/>
                </a:moveTo>
                <a:lnTo>
                  <a:pt x="2068168" y="0"/>
                </a:lnTo>
                <a:lnTo>
                  <a:pt x="2068168" y="2244719"/>
                </a:lnTo>
                <a:lnTo>
                  <a:pt x="0" y="22447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6312649" y="1360581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12649" y="1860054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320310" y="2902252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                   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320310" y="3405325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312649" y="4417560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  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312649" y="4917033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3AC5623D-E6E5-D052-CB38-C2DC247E57BC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Character 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63239" y="1363787"/>
            <a:ext cx="4184954" cy="379576"/>
            <a:chOff x="0" y="0"/>
            <a:chExt cx="1875952" cy="1701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63239" y="1863260"/>
            <a:ext cx="4184954" cy="691965"/>
            <a:chOff x="0" y="0"/>
            <a:chExt cx="1875952" cy="31018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75952" cy="310181"/>
            </a:xfrm>
            <a:custGeom>
              <a:avLst/>
              <a:gdLst/>
              <a:ahLst/>
              <a:cxnLst/>
              <a:rect l="l" t="t" r="r" b="b"/>
              <a:pathLst>
                <a:path w="1875952" h="310181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287606"/>
                  </a:lnTo>
                  <a:cubicBezTo>
                    <a:pt x="1875952" y="293593"/>
                    <a:pt x="1873574" y="299335"/>
                    <a:pt x="1869340" y="303569"/>
                  </a:cubicBezTo>
                  <a:cubicBezTo>
                    <a:pt x="1865107" y="307802"/>
                    <a:pt x="1859364" y="310181"/>
                    <a:pt x="1853377" y="310181"/>
                  </a:cubicBezTo>
                  <a:lnTo>
                    <a:pt x="22575" y="310181"/>
                  </a:lnTo>
                  <a:cubicBezTo>
                    <a:pt x="16587" y="310181"/>
                    <a:pt x="10846" y="307802"/>
                    <a:pt x="6612" y="303569"/>
                  </a:cubicBezTo>
                  <a:cubicBezTo>
                    <a:pt x="2378" y="299335"/>
                    <a:pt x="0" y="293593"/>
                    <a:pt x="0" y="287606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875952" cy="338756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70898" y="2905457"/>
            <a:ext cx="4184954" cy="379576"/>
            <a:chOff x="0" y="0"/>
            <a:chExt cx="1875952" cy="1701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070898" y="3408531"/>
            <a:ext cx="4184954" cy="782634"/>
            <a:chOff x="0" y="0"/>
            <a:chExt cx="1875952" cy="35082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75952" cy="350824"/>
            </a:xfrm>
            <a:custGeom>
              <a:avLst/>
              <a:gdLst/>
              <a:ahLst/>
              <a:cxnLst/>
              <a:rect l="l" t="t" r="r" b="b"/>
              <a:pathLst>
                <a:path w="1875952" h="350824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328250"/>
                  </a:lnTo>
                  <a:cubicBezTo>
                    <a:pt x="1875952" y="334237"/>
                    <a:pt x="1873574" y="339979"/>
                    <a:pt x="1869340" y="344212"/>
                  </a:cubicBezTo>
                  <a:cubicBezTo>
                    <a:pt x="1865107" y="348446"/>
                    <a:pt x="1859364" y="350824"/>
                    <a:pt x="1853377" y="350824"/>
                  </a:cubicBezTo>
                  <a:lnTo>
                    <a:pt x="22575" y="350824"/>
                  </a:lnTo>
                  <a:cubicBezTo>
                    <a:pt x="16587" y="350824"/>
                    <a:pt x="10846" y="348446"/>
                    <a:pt x="6612" y="344212"/>
                  </a:cubicBezTo>
                  <a:cubicBezTo>
                    <a:pt x="2378" y="339979"/>
                    <a:pt x="0" y="334237"/>
                    <a:pt x="0" y="328250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875952" cy="379399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063239" y="4420765"/>
            <a:ext cx="4184954" cy="379576"/>
            <a:chOff x="0" y="0"/>
            <a:chExt cx="1875952" cy="1701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75952" cy="170149"/>
            </a:xfrm>
            <a:custGeom>
              <a:avLst/>
              <a:gdLst/>
              <a:ahLst/>
              <a:cxnLst/>
              <a:rect l="l" t="t" r="r" b="b"/>
              <a:pathLst>
                <a:path w="1875952" h="170149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147575"/>
                  </a:lnTo>
                  <a:cubicBezTo>
                    <a:pt x="1875952" y="153562"/>
                    <a:pt x="1873574" y="159304"/>
                    <a:pt x="1869340" y="163537"/>
                  </a:cubicBezTo>
                  <a:cubicBezTo>
                    <a:pt x="1865107" y="167771"/>
                    <a:pt x="1859364" y="170149"/>
                    <a:pt x="1853377" y="170149"/>
                  </a:cubicBezTo>
                  <a:lnTo>
                    <a:pt x="22575" y="170149"/>
                  </a:lnTo>
                  <a:cubicBezTo>
                    <a:pt x="10107" y="170149"/>
                    <a:pt x="0" y="160042"/>
                    <a:pt x="0" y="147575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875952" cy="19872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063239" y="4920238"/>
            <a:ext cx="4184954" cy="871714"/>
            <a:chOff x="0" y="0"/>
            <a:chExt cx="1875952" cy="39075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75952" cy="390756"/>
            </a:xfrm>
            <a:custGeom>
              <a:avLst/>
              <a:gdLst/>
              <a:ahLst/>
              <a:cxnLst/>
              <a:rect l="l" t="t" r="r" b="b"/>
              <a:pathLst>
                <a:path w="1875952" h="390756">
                  <a:moveTo>
                    <a:pt x="22575" y="0"/>
                  </a:moveTo>
                  <a:lnTo>
                    <a:pt x="1853377" y="0"/>
                  </a:lnTo>
                  <a:cubicBezTo>
                    <a:pt x="1859364" y="0"/>
                    <a:pt x="1865107" y="2378"/>
                    <a:pt x="1869340" y="6612"/>
                  </a:cubicBezTo>
                  <a:cubicBezTo>
                    <a:pt x="1873574" y="10846"/>
                    <a:pt x="1875952" y="16587"/>
                    <a:pt x="1875952" y="22575"/>
                  </a:cubicBezTo>
                  <a:lnTo>
                    <a:pt x="1875952" y="368181"/>
                  </a:lnTo>
                  <a:cubicBezTo>
                    <a:pt x="1875952" y="374168"/>
                    <a:pt x="1873574" y="379910"/>
                    <a:pt x="1869340" y="384144"/>
                  </a:cubicBezTo>
                  <a:cubicBezTo>
                    <a:pt x="1865107" y="388377"/>
                    <a:pt x="1859364" y="390756"/>
                    <a:pt x="1853377" y="390756"/>
                  </a:cubicBezTo>
                  <a:lnTo>
                    <a:pt x="22575" y="390756"/>
                  </a:lnTo>
                  <a:cubicBezTo>
                    <a:pt x="16587" y="390756"/>
                    <a:pt x="10846" y="388377"/>
                    <a:pt x="6612" y="384144"/>
                  </a:cubicBezTo>
                  <a:cubicBezTo>
                    <a:pt x="2378" y="379910"/>
                    <a:pt x="0" y="374168"/>
                    <a:pt x="0" y="368181"/>
                  </a:cubicBezTo>
                  <a:lnTo>
                    <a:pt x="0" y="22575"/>
                  </a:lnTo>
                  <a:cubicBezTo>
                    <a:pt x="0" y="16587"/>
                    <a:pt x="2378" y="10846"/>
                    <a:pt x="6612" y="6612"/>
                  </a:cubicBezTo>
                  <a:cubicBezTo>
                    <a:pt x="10846" y="2378"/>
                    <a:pt x="16587" y="0"/>
                    <a:pt x="22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875952" cy="419331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l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 flipV="1">
            <a:off x="4979242" y="1553575"/>
            <a:ext cx="1083996" cy="127188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flipV="1">
            <a:off x="4986903" y="3095245"/>
            <a:ext cx="1083996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4979242" y="3418688"/>
            <a:ext cx="1083996" cy="1108764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2316728" y="1725990"/>
            <a:ext cx="2484051" cy="2996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Character</a:t>
            </a: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endParaRPr lang="en-US" sz="1677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‘Dorothy’</a:t>
            </a:r>
          </a:p>
          <a:p>
            <a:pPr algn="ctr">
              <a:lnSpc>
                <a:spcPts val="1388"/>
              </a:lnSpc>
            </a:pPr>
            <a:r>
              <a:rPr lang="en-US" sz="99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(From The Wizard of Oz, authored by L. Frank Baum)</a:t>
            </a:r>
          </a:p>
          <a:p>
            <a:pPr algn="ctr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                  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2148653" y="1729197"/>
            <a:ext cx="2820201" cy="3111042"/>
            <a:chOff x="0" y="0"/>
            <a:chExt cx="1264186" cy="139455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264186" cy="1394559"/>
            </a:xfrm>
            <a:custGeom>
              <a:avLst/>
              <a:gdLst/>
              <a:ahLst/>
              <a:cxnLst/>
              <a:rect l="l" t="t" r="r" b="b"/>
              <a:pathLst>
                <a:path w="1264186" h="1394559">
                  <a:moveTo>
                    <a:pt x="33499" y="0"/>
                  </a:moveTo>
                  <a:lnTo>
                    <a:pt x="1230687" y="0"/>
                  </a:lnTo>
                  <a:cubicBezTo>
                    <a:pt x="1249188" y="0"/>
                    <a:pt x="1264186" y="14998"/>
                    <a:pt x="1264186" y="33499"/>
                  </a:cubicBezTo>
                  <a:lnTo>
                    <a:pt x="1264186" y="1361060"/>
                  </a:lnTo>
                  <a:cubicBezTo>
                    <a:pt x="1264186" y="1379561"/>
                    <a:pt x="1249188" y="1394559"/>
                    <a:pt x="1230687" y="1394559"/>
                  </a:cubicBezTo>
                  <a:lnTo>
                    <a:pt x="33499" y="1394559"/>
                  </a:lnTo>
                  <a:cubicBezTo>
                    <a:pt x="14998" y="1394559"/>
                    <a:pt x="0" y="1379561"/>
                    <a:pt x="0" y="1361060"/>
                  </a:cubicBezTo>
                  <a:lnTo>
                    <a:pt x="0" y="33499"/>
                  </a:lnTo>
                  <a:cubicBezTo>
                    <a:pt x="0" y="14998"/>
                    <a:pt x="14998" y="0"/>
                    <a:pt x="33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1264186" cy="1423134"/>
            </a:xfrm>
            <a:prstGeom prst="rect">
              <a:avLst/>
            </a:prstGeom>
          </p:spPr>
          <p:txBody>
            <a:bodyPr lIns="38744" tIns="38744" rIns="38744" bIns="38744" rtlCol="0" anchor="ctr"/>
            <a:lstStyle/>
            <a:p>
              <a:pPr algn="ctr">
                <a:lnSpc>
                  <a:spcPts val="16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2770077" y="2069420"/>
            <a:ext cx="1577353" cy="1712005"/>
          </a:xfrm>
          <a:custGeom>
            <a:avLst/>
            <a:gdLst/>
            <a:ahLst/>
            <a:cxnLst/>
            <a:rect l="l" t="t" r="r" b="b"/>
            <a:pathLst>
              <a:path w="2068168" h="2244719">
                <a:moveTo>
                  <a:pt x="0" y="0"/>
                </a:moveTo>
                <a:lnTo>
                  <a:pt x="2068168" y="0"/>
                </a:lnTo>
                <a:lnTo>
                  <a:pt x="2068168" y="2244719"/>
                </a:lnTo>
                <a:lnTo>
                  <a:pt x="0" y="22447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6312649" y="1360581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Hope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12649" y="1860054"/>
            <a:ext cx="3686133" cy="572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Dorothy keeps believing she will get home.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320310" y="2902252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Gratitude</a:t>
            </a: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                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320310" y="3405325"/>
            <a:ext cx="3686133" cy="572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She appreciates the help of her friends.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312649" y="4417560"/>
            <a:ext cx="368613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Strength: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Curiosity</a:t>
            </a: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312649" y="4917032"/>
            <a:ext cx="3686133" cy="572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Example: </a:t>
            </a:r>
            <a:r>
              <a: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She is eager to explore and understand the world of Oz.</a:t>
            </a:r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563B1257-5535-3710-6D67-69FEBE5D489B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Character 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473352" y="6560451"/>
            <a:ext cx="7745730" cy="267381"/>
          </a:xfrm>
          <a:prstGeom prst="rect">
            <a:avLst/>
          </a:prstGeom>
          <a:ln w="12700">
            <a:solidFill>
              <a:srgbClr val="F1625F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405"/>
              </a:spcBef>
            </a:pPr>
            <a:r>
              <a:rPr lang="en-IE" sz="1400" dirty="0">
                <a:latin typeface="HelveticaNeueLT Pro 55 Roman"/>
                <a:cs typeface="HelveticaNeueLT Pro 55 Roman"/>
              </a:rPr>
              <a:t>Mindful Moment (Optional) – Beech Acres ‘Mindful Minute – Mindful Eyes</a:t>
            </a:r>
            <a:r>
              <a:rPr lang="en-IE" sz="1400" spc="-10" dirty="0">
                <a:latin typeface="HelveticaNeueLT Pro 55 Roman"/>
                <a:cs typeface="HelveticaNeueLT Pro 55 Roman"/>
              </a:rPr>
              <a:t>’.</a:t>
            </a:r>
            <a:endParaRPr sz="1400" dirty="0">
              <a:latin typeface="HelveticaNeueLT Pro 55 Roman"/>
              <a:cs typeface="HelveticaNeueLT Pro 55 Roman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B41DFA1C-0059-4ED4-8151-01F97FB0310A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Character 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11" name="Online Media 10" descr="Mindful Minute Mindful Eyes">
            <a:hlinkClick r:id="" action="ppaction://media"/>
            <a:extLst>
              <a:ext uri="{FF2B5EF4-FFF2-40B4-BE49-F238E27FC236}">
                <a16:creationId xmlns:a16="http://schemas.microsoft.com/office/drawing/2014/main" id="{BE464B53-A132-52C7-CCD3-C14CEEBF03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98550" y="1226395"/>
            <a:ext cx="8496300" cy="4800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6799" y="932707"/>
            <a:ext cx="7839801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3005" algn="l"/>
                <a:tab pos="1772920" algn="l"/>
                <a:tab pos="4042410" algn="l"/>
              </a:tabLst>
            </a:pPr>
            <a:r>
              <a:rPr lang="en-GB" spc="-20" dirty="0"/>
              <a:t>Reflecting on character strengths</a:t>
            </a:r>
            <a:endParaRPr spc="-1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C3312A3-25C0-4CE3-4485-6F86D977E4B7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Character 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CAB214BC-A5EE-EAC6-11D7-70167F3CDFFD}"/>
              </a:ext>
            </a:extLst>
          </p:cNvPr>
          <p:cNvSpPr txBox="1"/>
          <p:nvPr/>
        </p:nvSpPr>
        <p:spPr>
          <a:xfrm>
            <a:off x="927100" y="6063771"/>
            <a:ext cx="9372600" cy="1159933"/>
          </a:xfrm>
          <a:prstGeom prst="rect">
            <a:avLst/>
          </a:prstGeom>
          <a:ln w="12700">
            <a:solidFill>
              <a:srgbClr val="F1625F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algn="l" rtl="0" fontAlgn="base"/>
            <a:r>
              <a:rPr lang="en-I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“Harry Potter” (from the film adaptation of the </a:t>
            </a:r>
            <a:r>
              <a:rPr lang="en-I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Harry Potter </a:t>
            </a:r>
            <a:r>
              <a:rPr lang="en-I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series, authored by J.K. Rowling). “</a:t>
            </a:r>
            <a:r>
              <a:rPr lang="en-IE" sz="1800" b="0" i="0" u="sng" strike="noStrike" dirty="0">
                <a:solidFill>
                  <a:srgbClr val="467886"/>
                </a:solidFill>
                <a:effectLst/>
                <a:latin typeface="Calibri" panose="020F0502020204030204" pitchFamily="34" charset="0"/>
                <a:hlinkClick r:id="rId3"/>
              </a:rPr>
              <a:t>Top 10 Most Searched For Harry Potter Scenes</a:t>
            </a:r>
            <a:r>
              <a:rPr lang="en-I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 (Harry Potter Official YouTube Channel) </a:t>
            </a:r>
          </a:p>
          <a:p>
            <a:pPr algn="l" rtl="0" fontAlgn="base"/>
            <a:r>
              <a:rPr lang="en-I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(“Wizard’s Chess” scene, from </a:t>
            </a:r>
            <a:r>
              <a:rPr lang="en-I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Harry Potter and the Philosopher’s Stone: </a:t>
            </a:r>
            <a:r>
              <a:rPr lang="en-IE" sz="1800" b="0" i="1" u="sng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07:19—9:37</a:t>
            </a:r>
            <a:r>
              <a:rPr lang="en-I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algn="l" rtl="0" fontAlgn="base"/>
            <a:r>
              <a:rPr lang="en-I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Duration: 2 minutes, 18 seconds). </a:t>
            </a:r>
            <a:endParaRPr lang="en-IE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7" name="Online Media 6" descr="Top 10 Most Searched For Harry Potter Scenes">
            <a:hlinkClick r:id="" action="ppaction://media"/>
            <a:extLst>
              <a:ext uri="{FF2B5EF4-FFF2-40B4-BE49-F238E27FC236}">
                <a16:creationId xmlns:a16="http://schemas.microsoft.com/office/drawing/2014/main" id="{84C076A4-D412-9110-8AAC-CE3ADBD31A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74799" y="1665915"/>
            <a:ext cx="7543800" cy="42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6799" y="932707"/>
            <a:ext cx="7839801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3005" algn="l"/>
                <a:tab pos="1772920" algn="l"/>
                <a:tab pos="4042410" algn="l"/>
              </a:tabLst>
            </a:pPr>
            <a:r>
              <a:rPr lang="en-GB" spc="-20" dirty="0"/>
              <a:t>Reflecting on character strengths</a:t>
            </a:r>
            <a:endParaRPr spc="-1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C3312A3-25C0-4CE3-4485-6F86D977E4B7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Character 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CAB214BC-A5EE-EAC6-11D7-70167F3CDFFD}"/>
              </a:ext>
            </a:extLst>
          </p:cNvPr>
          <p:cNvSpPr txBox="1"/>
          <p:nvPr/>
        </p:nvSpPr>
        <p:spPr>
          <a:xfrm>
            <a:off x="927100" y="6063771"/>
            <a:ext cx="9372600" cy="1159933"/>
          </a:xfrm>
          <a:prstGeom prst="rect">
            <a:avLst/>
          </a:prstGeom>
          <a:ln w="12700">
            <a:solidFill>
              <a:srgbClr val="F1625F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algn="l" rtl="0" fontAlgn="base"/>
            <a:r>
              <a:rPr lang="en-I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“Daniel LaRusso” (from </a:t>
            </a:r>
            <a:r>
              <a:rPr lang="en-I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Karate Kid</a:t>
            </a:r>
            <a:r>
              <a:rPr lang="en-I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directed by John G. Avildsen) “</a:t>
            </a:r>
            <a:r>
              <a:rPr lang="en-IE" sz="1800" b="0" i="0" u="sng" strike="noStrike" dirty="0">
                <a:solidFill>
                  <a:srgbClr val="467886"/>
                </a:solidFill>
                <a:effectLst/>
                <a:latin typeface="Calibri" panose="020F0502020204030204" pitchFamily="34" charset="0"/>
                <a:hlinkClick r:id="rId3"/>
              </a:rPr>
              <a:t>The Lessons Come Together</a:t>
            </a:r>
            <a:r>
              <a:rPr lang="en-I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 – </a:t>
            </a:r>
            <a:r>
              <a:rPr lang="en-I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Karate Kid</a:t>
            </a:r>
            <a:r>
              <a:rPr lang="en-I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en-IE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Movieclips</a:t>
            </a:r>
            <a:r>
              <a:rPr lang="en-I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YouTube Channel) </a:t>
            </a:r>
            <a:endParaRPr lang="en-IE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I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I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“The Lessons Come Together” scene, from </a:t>
            </a:r>
            <a:r>
              <a:rPr lang="en-I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Karate Kid</a:t>
            </a:r>
            <a:r>
              <a:rPr lang="en-I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Duration: 2 minutes, 30 seconds). </a:t>
            </a:r>
            <a:endParaRPr lang="en-IE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4" name="Online Media 3" descr="The Karate Kid (2010) - Kung Fu Training Scene (7/10) | Movieclips">
            <a:hlinkClick r:id="" action="ppaction://media"/>
            <a:extLst>
              <a:ext uri="{FF2B5EF4-FFF2-40B4-BE49-F238E27FC236}">
                <a16:creationId xmlns:a16="http://schemas.microsoft.com/office/drawing/2014/main" id="{A2E8949D-0A40-124D-C5C4-F2FAA7DD87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93070" y="1717124"/>
            <a:ext cx="7307258" cy="41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1225" y="943161"/>
            <a:ext cx="7839801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3005" algn="l"/>
                <a:tab pos="1772920" algn="l"/>
                <a:tab pos="4042410" algn="l"/>
              </a:tabLst>
            </a:pPr>
            <a:r>
              <a:rPr lang="en-GB" spc="-20" dirty="0"/>
              <a:t>Hero’s Medal </a:t>
            </a:r>
            <a:endParaRPr spc="-1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C3312A3-25C0-4CE3-4485-6F86D977E4B7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Character 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BF0C4-A72E-EC39-2FB3-23C70FF78F53}"/>
              </a:ext>
            </a:extLst>
          </p:cNvPr>
          <p:cNvSpPr txBox="1"/>
          <p:nvPr/>
        </p:nvSpPr>
        <p:spPr>
          <a:xfrm>
            <a:off x="581225" y="1925927"/>
            <a:ext cx="9530948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+mj-lt"/>
              <a:buAutoNum type="arabicPeriod"/>
            </a:pPr>
            <a:r>
              <a:rPr lang="en-I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 person I admire is [</a:t>
            </a:r>
            <a:r>
              <a:rPr lang="en-I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name</a:t>
            </a:r>
            <a:r>
              <a:rPr lang="en-I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]: ________________________________________________ </a:t>
            </a:r>
          </a:p>
          <a:p>
            <a:pPr algn="l" rtl="0" fontAlgn="base"/>
            <a:r>
              <a:rPr lang="en-I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IE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+mj-lt"/>
              <a:buAutoNum type="arabicPeriod" startAt="2"/>
            </a:pPr>
            <a:r>
              <a:rPr lang="en-I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They use [insert strength 1] ______________________ to: 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algn="l" rtl="0" fontAlgn="base"/>
            <a:r>
              <a:rPr lang="en-I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IE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IE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+mj-lt"/>
              <a:buAutoNum type="arabicPeriod" startAt="3"/>
            </a:pPr>
            <a:r>
              <a:rPr lang="en-I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They use [insert strength 2] ______________________ to: 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algn="l" rtl="0" fontAlgn="base"/>
            <a:r>
              <a:rPr lang="en-I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IE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+mj-lt"/>
              <a:buAutoNum type="arabicPeriod" startAt="4"/>
            </a:pPr>
            <a:r>
              <a:rPr lang="en-I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They use [insert strength 3] ______________________ to: 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IE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IE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IE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1A905F5-8F43-635E-E7E3-CA0001D57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0" y="1239521"/>
            <a:ext cx="1372811" cy="137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10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051300" y="2194799"/>
            <a:ext cx="6199505" cy="4177426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495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Describe/draw one thing you noticed today that you normally would not pay much attention to. </a:t>
            </a:r>
          </a:p>
          <a:p>
            <a:pPr marL="240665" indent="-227965">
              <a:lnSpc>
                <a:spcPct val="100000"/>
              </a:lnSpc>
              <a:spcBef>
                <a:spcPts val="1495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lang="en-IE" sz="2600" i="1" dirty="0">
                <a:latin typeface="HelveticaNeueLT Pro 55 Roman"/>
                <a:cs typeface="HelveticaNeueLT Pro 55 Roman"/>
              </a:rPr>
              <a:t>It could be: The sound of your favourite song playing, the colour of the sky or a tree you passed, objects in the classroom around you.  </a:t>
            </a:r>
          </a:p>
          <a:p>
            <a:pPr marL="240665" indent="-227965">
              <a:lnSpc>
                <a:spcPct val="100000"/>
              </a:lnSpc>
              <a:spcBef>
                <a:spcPts val="1495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sz="2600" dirty="0">
                <a:latin typeface="HelveticaNeueLT Pro 55 Roman"/>
                <a:cs typeface="HelveticaNeueLT Pro 55 Roman"/>
              </a:rPr>
              <a:t>Who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are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you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with,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and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what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are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spc="-25" dirty="0">
                <a:latin typeface="HelveticaNeueLT Pro 55 Roman"/>
                <a:cs typeface="HelveticaNeueLT Pro 55 Roman"/>
              </a:rPr>
              <a:t>you </a:t>
            </a:r>
            <a:r>
              <a:rPr sz="2600" dirty="0">
                <a:latin typeface="HelveticaNeueLT Pro 55 Roman"/>
                <a:cs typeface="HelveticaNeueLT Pro 55 Roman"/>
              </a:rPr>
              <a:t>doing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during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these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moments?</a:t>
            </a:r>
            <a:endParaRPr sz="2600" dirty="0">
              <a:latin typeface="HelveticaNeueLT Pro 55 Roman"/>
              <a:cs typeface="HelveticaNeueLT Pro 55 Roman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9D6E347D-B1D6-84D7-F2B3-5F72A9996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51300" y="1190625"/>
            <a:ext cx="4924277" cy="80214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800" spc="-20" dirty="0"/>
              <a:t>Journal prompt</a:t>
            </a:r>
            <a:endParaRPr sz="48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88EA2C0-FE07-9B91-CAA4-80E3518B91B2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Character 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CE15A8-C831-C5CC-4518-0323A0BEA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0700" y="2587164"/>
            <a:ext cx="5257800" cy="35895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2861" y="2979282"/>
            <a:ext cx="9267677" cy="80214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800" spc="-20" dirty="0"/>
              <a:t>What is a ‘character strength’?</a:t>
            </a:r>
            <a:endParaRPr sz="4800" dirty="0">
              <a:latin typeface="Helvetica Neue LT Pro 95 Black"/>
              <a:cs typeface="Helvetica Neue LT Pro 95 Black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3D531AF-5D2B-1F39-E246-DC89BB28D40A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Character 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03D531AF-5D2B-1F39-E246-DC89BB28D40A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Character 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C64F0742-2604-9A22-8B02-343707FC028C}"/>
              </a:ext>
            </a:extLst>
          </p:cNvPr>
          <p:cNvSpPr txBox="1"/>
          <p:nvPr/>
        </p:nvSpPr>
        <p:spPr>
          <a:xfrm>
            <a:off x="633961" y="2105025"/>
            <a:ext cx="9616844" cy="4885312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495"/>
              </a:spcBef>
              <a:buSzPct val="42307"/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IE" sz="2800" b="0" i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According to the </a:t>
            </a:r>
            <a:r>
              <a:rPr lang="en-IE" sz="2800" b="0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Values in Action (VIA) Institute on Character, </a:t>
            </a:r>
            <a:r>
              <a:rPr lang="en-IE" sz="2800" b="1" i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character strengths</a:t>
            </a:r>
            <a:r>
              <a:rPr lang="en-IE" sz="2800" b="0" i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are positive traits reflected in thoughts, feelings, and behaviours that contribute to a person's overall wellbeing and moral character. </a:t>
            </a:r>
          </a:p>
          <a:p>
            <a:pPr marL="469900" indent="-457200">
              <a:lnSpc>
                <a:spcPct val="100000"/>
              </a:lnSpc>
              <a:spcBef>
                <a:spcPts val="1495"/>
              </a:spcBef>
              <a:buSzPct val="42307"/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IE" sz="2800" b="0" i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are considered core aspects of a person's identity, and they can be developed over time. </a:t>
            </a:r>
          </a:p>
          <a:p>
            <a:pPr marL="469900" indent="-457200">
              <a:lnSpc>
                <a:spcPct val="100000"/>
              </a:lnSpc>
              <a:spcBef>
                <a:spcPts val="1495"/>
              </a:spcBef>
              <a:buSzPct val="42307"/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IE" sz="2800" b="0" i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Character strengths are different to talents, interests, and resources; they are positive traits that reflect who you are at your core at a given moment in time.  </a:t>
            </a:r>
            <a:endParaRPr sz="2600" dirty="0">
              <a:latin typeface="HelveticaNeueLT Pro 55 Roman"/>
              <a:cs typeface="HelveticaNeueLT Pro 55 Roman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D885F84-CDAE-02AF-96D5-AB3504F1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strengths</a:t>
            </a:r>
          </a:p>
        </p:txBody>
      </p:sp>
    </p:spTree>
    <p:extLst>
      <p:ext uri="{BB962C8B-B14F-4D97-AF65-F5344CB8AC3E}">
        <p14:creationId xmlns:p14="http://schemas.microsoft.com/office/powerpoint/2010/main" val="23962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03D531AF-5D2B-1F39-E246-DC89BB28D40A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Character 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B420F9C-1659-6C29-82EB-A9CAC32B8A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40"/>
          <a:stretch/>
        </p:blipFill>
        <p:spPr>
          <a:xfrm>
            <a:off x="241300" y="1571625"/>
            <a:ext cx="9906000" cy="5620851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45E22C5B-913D-E864-DD77-AB67A594C5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9989" y="1001838"/>
            <a:ext cx="3628877" cy="37125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2000" spc="-20" dirty="0"/>
              <a:t>Revisiting character strengths</a:t>
            </a:r>
            <a:endParaRPr sz="2000" dirty="0">
              <a:latin typeface="Helvetica Neue LT Pro 95 Black"/>
              <a:cs typeface="Helvetica Neue LT Pro 95 Black"/>
            </a:endParaRPr>
          </a:p>
        </p:txBody>
      </p:sp>
    </p:spTree>
    <p:extLst>
      <p:ext uri="{BB962C8B-B14F-4D97-AF65-F5344CB8AC3E}">
        <p14:creationId xmlns:p14="http://schemas.microsoft.com/office/powerpoint/2010/main" val="138241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Discuss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0699" y="2472864"/>
            <a:ext cx="6937375" cy="3977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800" spc="-20" dirty="0"/>
              <a:t>Was it easy or difficult to identify different character strengths?  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600" dirty="0">
              <a:latin typeface="Helvetica Neue LT Pro 55 Roman"/>
              <a:cs typeface="Helvetica Neue LT Pro 55 Roman"/>
            </a:endParaRPr>
          </a:p>
          <a:p>
            <a:pPr marL="12700" marR="982980">
              <a:lnSpc>
                <a:spcPct val="108400"/>
              </a:lnSpc>
            </a:pPr>
            <a:r>
              <a:rPr lang="en-GB" sz="2800" spc="-20" dirty="0"/>
              <a:t>Is it useful (or not useful) to think about the character strengths we have? </a:t>
            </a:r>
          </a:p>
          <a:p>
            <a:pPr marL="12700" marR="982980">
              <a:lnSpc>
                <a:spcPct val="108400"/>
              </a:lnSpc>
            </a:pPr>
            <a:endParaRPr sz="2600" dirty="0">
              <a:latin typeface="Helvetica Neue LT Pro 55 Roman"/>
              <a:cs typeface="Helvetica Neue LT Pro 55 Roman"/>
            </a:endParaRPr>
          </a:p>
          <a:p>
            <a:pPr marL="12700">
              <a:lnSpc>
                <a:spcPct val="100000"/>
              </a:lnSpc>
            </a:pPr>
            <a:r>
              <a:rPr lang="en-GB" sz="2800" spc="-20" dirty="0"/>
              <a:t>Do you agree that character strengths can be developed?   </a:t>
            </a:r>
            <a:endParaRPr sz="2600" dirty="0">
              <a:latin typeface="Helvetica Neue LT Pro 55 Roman"/>
              <a:cs typeface="Helvetica Neue LT Pro 55 Roman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E140434-6AA7-DAFA-C073-1D62B8142B31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Character 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81453" y="1245426"/>
            <a:ext cx="4251447" cy="4953638"/>
            <a:chOff x="22026" y="0"/>
            <a:chExt cx="6207391" cy="8660042"/>
          </a:xfrm>
        </p:grpSpPr>
        <p:grpSp>
          <p:nvGrpSpPr>
            <p:cNvPr id="3" name="Group 3"/>
            <p:cNvGrpSpPr/>
            <p:nvPr/>
          </p:nvGrpSpPr>
          <p:grpSpPr>
            <a:xfrm>
              <a:off x="1299090" y="0"/>
              <a:ext cx="4930327" cy="663582"/>
              <a:chOff x="0" y="0"/>
              <a:chExt cx="1264186" cy="17014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64186" cy="170149"/>
              </a:xfrm>
              <a:custGeom>
                <a:avLst/>
                <a:gdLst/>
                <a:ahLst/>
                <a:cxnLst/>
                <a:rect l="l" t="t" r="r" b="b"/>
                <a:pathLst>
                  <a:path w="1264186" h="170149">
                    <a:moveTo>
                      <a:pt x="33499" y="0"/>
                    </a:moveTo>
                    <a:lnTo>
                      <a:pt x="1230687" y="0"/>
                    </a:lnTo>
                    <a:cubicBezTo>
                      <a:pt x="1249188" y="0"/>
                      <a:pt x="1264186" y="14998"/>
                      <a:pt x="1264186" y="33499"/>
                    </a:cubicBezTo>
                    <a:lnTo>
                      <a:pt x="1264186" y="136650"/>
                    </a:lnTo>
                    <a:cubicBezTo>
                      <a:pt x="1264186" y="155151"/>
                      <a:pt x="1249188" y="170149"/>
                      <a:pt x="1230687" y="170149"/>
                    </a:cubicBezTo>
                    <a:lnTo>
                      <a:pt x="33499" y="170149"/>
                    </a:lnTo>
                    <a:cubicBezTo>
                      <a:pt x="14998" y="170149"/>
                      <a:pt x="0" y="155151"/>
                      <a:pt x="0" y="136650"/>
                    </a:cubicBezTo>
                    <a:lnTo>
                      <a:pt x="0" y="33499"/>
                    </a:lnTo>
                    <a:cubicBezTo>
                      <a:pt x="0" y="14998"/>
                      <a:pt x="14998" y="0"/>
                      <a:pt x="3349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1264186" cy="198724"/>
              </a:xfrm>
              <a:prstGeom prst="rect">
                <a:avLst/>
              </a:prstGeom>
            </p:spPr>
            <p:txBody>
              <a:bodyPr lIns="38744" tIns="38744" rIns="38744" bIns="38744" rtlCol="0" anchor="ctr"/>
              <a:lstStyle/>
              <a:p>
                <a:pPr algn="ctr">
                  <a:lnSpc>
                    <a:spcPts val="160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592923" y="22970"/>
              <a:ext cx="4342664" cy="48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48"/>
                </a:lnSpc>
              </a:pPr>
              <a:r>
                <a:rPr lang="en-US" sz="1677" b="1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Strength:                                 </a:t>
              </a:r>
              <a:r>
                <a:rPr lang="en-US" sz="1677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299090" y="873188"/>
              <a:ext cx="4930327" cy="1184282"/>
              <a:chOff x="0" y="0"/>
              <a:chExt cx="1264186" cy="30366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64186" cy="303662"/>
              </a:xfrm>
              <a:custGeom>
                <a:avLst/>
                <a:gdLst/>
                <a:ahLst/>
                <a:cxnLst/>
                <a:rect l="l" t="t" r="r" b="b"/>
                <a:pathLst>
                  <a:path w="1264186" h="303662">
                    <a:moveTo>
                      <a:pt x="33499" y="0"/>
                    </a:moveTo>
                    <a:lnTo>
                      <a:pt x="1230687" y="0"/>
                    </a:lnTo>
                    <a:cubicBezTo>
                      <a:pt x="1249188" y="0"/>
                      <a:pt x="1264186" y="14998"/>
                      <a:pt x="1264186" y="33499"/>
                    </a:cubicBezTo>
                    <a:lnTo>
                      <a:pt x="1264186" y="270163"/>
                    </a:lnTo>
                    <a:cubicBezTo>
                      <a:pt x="1264186" y="288664"/>
                      <a:pt x="1249188" y="303662"/>
                      <a:pt x="1230687" y="303662"/>
                    </a:cubicBezTo>
                    <a:lnTo>
                      <a:pt x="33499" y="303662"/>
                    </a:lnTo>
                    <a:cubicBezTo>
                      <a:pt x="14998" y="303662"/>
                      <a:pt x="0" y="288664"/>
                      <a:pt x="0" y="270163"/>
                    </a:cubicBezTo>
                    <a:lnTo>
                      <a:pt x="0" y="33499"/>
                    </a:lnTo>
                    <a:cubicBezTo>
                      <a:pt x="0" y="14998"/>
                      <a:pt x="14998" y="0"/>
                      <a:pt x="3349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1264186" cy="332237"/>
              </a:xfrm>
              <a:prstGeom prst="rect">
                <a:avLst/>
              </a:prstGeom>
            </p:spPr>
            <p:txBody>
              <a:bodyPr lIns="38744" tIns="38744" rIns="38744" bIns="38744" rtlCol="0" anchor="ctr"/>
              <a:lstStyle/>
              <a:p>
                <a:pPr algn="ctr">
                  <a:lnSpc>
                    <a:spcPts val="160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592924" y="896158"/>
              <a:ext cx="4342664" cy="48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48"/>
                </a:lnSpc>
              </a:pPr>
              <a:r>
                <a:rPr lang="en-US" sz="1677" b="1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Example:</a:t>
              </a:r>
              <a:endParaRPr lang="en-US" sz="1677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1299090" y="2779802"/>
              <a:ext cx="4930327" cy="663582"/>
              <a:chOff x="0" y="0"/>
              <a:chExt cx="1264186" cy="17014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264186" cy="170149"/>
              </a:xfrm>
              <a:custGeom>
                <a:avLst/>
                <a:gdLst/>
                <a:ahLst/>
                <a:cxnLst/>
                <a:rect l="l" t="t" r="r" b="b"/>
                <a:pathLst>
                  <a:path w="1264186" h="170149">
                    <a:moveTo>
                      <a:pt x="33499" y="0"/>
                    </a:moveTo>
                    <a:lnTo>
                      <a:pt x="1230687" y="0"/>
                    </a:lnTo>
                    <a:cubicBezTo>
                      <a:pt x="1249188" y="0"/>
                      <a:pt x="1264186" y="14998"/>
                      <a:pt x="1264186" y="33499"/>
                    </a:cubicBezTo>
                    <a:lnTo>
                      <a:pt x="1264186" y="136650"/>
                    </a:lnTo>
                    <a:cubicBezTo>
                      <a:pt x="1264186" y="155151"/>
                      <a:pt x="1249188" y="170149"/>
                      <a:pt x="1230687" y="170149"/>
                    </a:cubicBezTo>
                    <a:lnTo>
                      <a:pt x="33499" y="170149"/>
                    </a:lnTo>
                    <a:cubicBezTo>
                      <a:pt x="14998" y="170149"/>
                      <a:pt x="0" y="155151"/>
                      <a:pt x="0" y="136650"/>
                    </a:cubicBezTo>
                    <a:lnTo>
                      <a:pt x="0" y="33499"/>
                    </a:lnTo>
                    <a:cubicBezTo>
                      <a:pt x="0" y="14998"/>
                      <a:pt x="14998" y="0"/>
                      <a:pt x="3349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1264186" cy="198724"/>
              </a:xfrm>
              <a:prstGeom prst="rect">
                <a:avLst/>
              </a:prstGeom>
            </p:spPr>
            <p:txBody>
              <a:bodyPr lIns="38744" tIns="38744" rIns="38744" bIns="38744" rtlCol="0" anchor="ctr"/>
              <a:lstStyle/>
              <a:p>
                <a:pPr algn="ctr">
                  <a:lnSpc>
                    <a:spcPts val="160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592923" y="2802770"/>
              <a:ext cx="4342664" cy="48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48"/>
                </a:lnSpc>
              </a:pPr>
              <a:r>
                <a:rPr lang="en-US" sz="1677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Strength:                               </a:t>
              </a:r>
              <a:r>
                <a:rPr lang="en-US" sz="1677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1299090" y="3652990"/>
              <a:ext cx="4930327" cy="1184282"/>
              <a:chOff x="0" y="0"/>
              <a:chExt cx="1264186" cy="30366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264186" cy="303662"/>
              </a:xfrm>
              <a:custGeom>
                <a:avLst/>
                <a:gdLst/>
                <a:ahLst/>
                <a:cxnLst/>
                <a:rect l="l" t="t" r="r" b="b"/>
                <a:pathLst>
                  <a:path w="1264186" h="303662">
                    <a:moveTo>
                      <a:pt x="33499" y="0"/>
                    </a:moveTo>
                    <a:lnTo>
                      <a:pt x="1230687" y="0"/>
                    </a:lnTo>
                    <a:cubicBezTo>
                      <a:pt x="1249188" y="0"/>
                      <a:pt x="1264186" y="14998"/>
                      <a:pt x="1264186" y="33499"/>
                    </a:cubicBezTo>
                    <a:lnTo>
                      <a:pt x="1264186" y="270163"/>
                    </a:lnTo>
                    <a:cubicBezTo>
                      <a:pt x="1264186" y="288664"/>
                      <a:pt x="1249188" y="303662"/>
                      <a:pt x="1230687" y="303662"/>
                    </a:cubicBezTo>
                    <a:lnTo>
                      <a:pt x="33499" y="303662"/>
                    </a:lnTo>
                    <a:cubicBezTo>
                      <a:pt x="14998" y="303662"/>
                      <a:pt x="0" y="288664"/>
                      <a:pt x="0" y="270163"/>
                    </a:cubicBezTo>
                    <a:lnTo>
                      <a:pt x="0" y="33499"/>
                    </a:lnTo>
                    <a:cubicBezTo>
                      <a:pt x="0" y="14998"/>
                      <a:pt x="14998" y="0"/>
                      <a:pt x="3349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1264186" cy="332237"/>
              </a:xfrm>
              <a:prstGeom prst="rect">
                <a:avLst/>
              </a:prstGeom>
            </p:spPr>
            <p:txBody>
              <a:bodyPr lIns="38744" tIns="38744" rIns="38744" bIns="38744" rtlCol="0" anchor="ctr"/>
              <a:lstStyle/>
              <a:p>
                <a:pPr algn="ctr">
                  <a:lnSpc>
                    <a:spcPts val="160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592924" y="3675958"/>
              <a:ext cx="4342664" cy="48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48"/>
                </a:lnSpc>
              </a:pPr>
              <a:r>
                <a:rPr lang="en-US" sz="1677" b="1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Example:</a:t>
              </a:r>
              <a:endParaRPr lang="en-US" sz="1677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1299090" y="5561172"/>
              <a:ext cx="4930327" cy="663582"/>
              <a:chOff x="0" y="0"/>
              <a:chExt cx="1264186" cy="17014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264186" cy="170149"/>
              </a:xfrm>
              <a:custGeom>
                <a:avLst/>
                <a:gdLst/>
                <a:ahLst/>
                <a:cxnLst/>
                <a:rect l="l" t="t" r="r" b="b"/>
                <a:pathLst>
                  <a:path w="1264186" h="170149">
                    <a:moveTo>
                      <a:pt x="33499" y="0"/>
                    </a:moveTo>
                    <a:lnTo>
                      <a:pt x="1230687" y="0"/>
                    </a:lnTo>
                    <a:cubicBezTo>
                      <a:pt x="1249188" y="0"/>
                      <a:pt x="1264186" y="14998"/>
                      <a:pt x="1264186" y="33499"/>
                    </a:cubicBezTo>
                    <a:lnTo>
                      <a:pt x="1264186" y="136650"/>
                    </a:lnTo>
                    <a:cubicBezTo>
                      <a:pt x="1264186" y="155151"/>
                      <a:pt x="1249188" y="170149"/>
                      <a:pt x="1230687" y="170149"/>
                    </a:cubicBezTo>
                    <a:lnTo>
                      <a:pt x="33499" y="170149"/>
                    </a:lnTo>
                    <a:cubicBezTo>
                      <a:pt x="14998" y="170149"/>
                      <a:pt x="0" y="155151"/>
                      <a:pt x="0" y="136650"/>
                    </a:cubicBezTo>
                    <a:lnTo>
                      <a:pt x="0" y="33499"/>
                    </a:lnTo>
                    <a:cubicBezTo>
                      <a:pt x="0" y="14998"/>
                      <a:pt x="14998" y="0"/>
                      <a:pt x="3349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1264186" cy="198724"/>
              </a:xfrm>
              <a:prstGeom prst="rect">
                <a:avLst/>
              </a:prstGeom>
            </p:spPr>
            <p:txBody>
              <a:bodyPr lIns="38744" tIns="38744" rIns="38744" bIns="38744" rtlCol="0" anchor="ctr"/>
              <a:lstStyle/>
              <a:p>
                <a:pPr algn="ctr">
                  <a:lnSpc>
                    <a:spcPts val="160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592923" y="5584141"/>
              <a:ext cx="4342664" cy="48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48"/>
                </a:lnSpc>
              </a:pPr>
              <a:r>
                <a:rPr lang="en-US" sz="1677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Strength:                    </a:t>
              </a:r>
              <a:r>
                <a:rPr lang="en-US" sz="1677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1299090" y="6434360"/>
              <a:ext cx="4930327" cy="2225682"/>
              <a:chOff x="0" y="0"/>
              <a:chExt cx="1264186" cy="57068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264186" cy="570688"/>
              </a:xfrm>
              <a:custGeom>
                <a:avLst/>
                <a:gdLst/>
                <a:ahLst/>
                <a:cxnLst/>
                <a:rect l="l" t="t" r="r" b="b"/>
                <a:pathLst>
                  <a:path w="1264186" h="570688">
                    <a:moveTo>
                      <a:pt x="33499" y="0"/>
                    </a:moveTo>
                    <a:lnTo>
                      <a:pt x="1230687" y="0"/>
                    </a:lnTo>
                    <a:cubicBezTo>
                      <a:pt x="1249188" y="0"/>
                      <a:pt x="1264186" y="14998"/>
                      <a:pt x="1264186" y="33499"/>
                    </a:cubicBezTo>
                    <a:lnTo>
                      <a:pt x="1264186" y="537189"/>
                    </a:lnTo>
                    <a:cubicBezTo>
                      <a:pt x="1264186" y="555690"/>
                      <a:pt x="1249188" y="570688"/>
                      <a:pt x="1230687" y="570688"/>
                    </a:cubicBezTo>
                    <a:lnTo>
                      <a:pt x="33499" y="570688"/>
                    </a:lnTo>
                    <a:cubicBezTo>
                      <a:pt x="14998" y="570688"/>
                      <a:pt x="0" y="555690"/>
                      <a:pt x="0" y="537189"/>
                    </a:cubicBezTo>
                    <a:lnTo>
                      <a:pt x="0" y="33499"/>
                    </a:lnTo>
                    <a:cubicBezTo>
                      <a:pt x="0" y="14998"/>
                      <a:pt x="14998" y="0"/>
                      <a:pt x="3349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1264186" cy="599263"/>
              </a:xfrm>
              <a:prstGeom prst="rect">
                <a:avLst/>
              </a:prstGeom>
            </p:spPr>
            <p:txBody>
              <a:bodyPr lIns="38744" tIns="38744" rIns="38744" bIns="38744" rtlCol="0" anchor="ctr"/>
              <a:lstStyle/>
              <a:p>
                <a:pPr algn="ctr">
                  <a:lnSpc>
                    <a:spcPts val="160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592924" y="6457329"/>
              <a:ext cx="4342664" cy="48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48"/>
                </a:lnSpc>
              </a:pPr>
              <a:r>
                <a:rPr lang="en-US" sz="1677" b="1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Example:</a:t>
              </a:r>
              <a:endParaRPr lang="en-US" sz="1677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22026" y="331791"/>
              <a:ext cx="1277065" cy="2223524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 flipV="1">
              <a:off x="22026" y="3111593"/>
              <a:ext cx="1277065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22026" y="3809321"/>
              <a:ext cx="1277065" cy="1938361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148653" y="1729197"/>
            <a:ext cx="2820201" cy="3111042"/>
            <a:chOff x="0" y="0"/>
            <a:chExt cx="4930327" cy="5438782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4930327" cy="5438782"/>
              <a:chOff x="0" y="0"/>
              <a:chExt cx="1264186" cy="1394559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264186" cy="1394559"/>
              </a:xfrm>
              <a:custGeom>
                <a:avLst/>
                <a:gdLst/>
                <a:ahLst/>
                <a:cxnLst/>
                <a:rect l="l" t="t" r="r" b="b"/>
                <a:pathLst>
                  <a:path w="1264186" h="1394559">
                    <a:moveTo>
                      <a:pt x="33499" y="0"/>
                    </a:moveTo>
                    <a:lnTo>
                      <a:pt x="1230687" y="0"/>
                    </a:lnTo>
                    <a:cubicBezTo>
                      <a:pt x="1249188" y="0"/>
                      <a:pt x="1264186" y="14998"/>
                      <a:pt x="1264186" y="33499"/>
                    </a:cubicBezTo>
                    <a:lnTo>
                      <a:pt x="1264186" y="1361060"/>
                    </a:lnTo>
                    <a:cubicBezTo>
                      <a:pt x="1264186" y="1379561"/>
                      <a:pt x="1249188" y="1394559"/>
                      <a:pt x="1230687" y="1394559"/>
                    </a:cubicBezTo>
                    <a:lnTo>
                      <a:pt x="33499" y="1394559"/>
                    </a:lnTo>
                    <a:cubicBezTo>
                      <a:pt x="14998" y="1394559"/>
                      <a:pt x="0" y="1379561"/>
                      <a:pt x="0" y="1361060"/>
                    </a:cubicBezTo>
                    <a:lnTo>
                      <a:pt x="0" y="33499"/>
                    </a:lnTo>
                    <a:cubicBezTo>
                      <a:pt x="0" y="14998"/>
                      <a:pt x="14998" y="0"/>
                      <a:pt x="3349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264186" cy="1423134"/>
              </a:xfrm>
              <a:prstGeom prst="rect">
                <a:avLst/>
              </a:prstGeom>
            </p:spPr>
            <p:txBody>
              <a:bodyPr lIns="38744" tIns="38744" rIns="38744" bIns="38744" rtlCol="0" anchor="ctr"/>
              <a:lstStyle/>
              <a:p>
                <a:pPr algn="ctr">
                  <a:lnSpc>
                    <a:spcPts val="160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293832" y="22970"/>
              <a:ext cx="4342663" cy="5238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8"/>
                </a:lnSpc>
              </a:pPr>
              <a:r>
                <a:rPr lang="en-US" sz="1677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Character</a:t>
              </a:r>
            </a:p>
            <a:p>
              <a:pPr algn="ctr">
                <a:lnSpc>
                  <a:spcPts val="2348"/>
                </a:lnSpc>
              </a:pPr>
              <a:endPara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  <a:p>
              <a:pPr algn="ctr">
                <a:lnSpc>
                  <a:spcPts val="2348"/>
                </a:lnSpc>
              </a:pPr>
              <a:endPara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  <a:p>
              <a:pPr algn="ctr">
                <a:lnSpc>
                  <a:spcPts val="2348"/>
                </a:lnSpc>
              </a:pPr>
              <a:endPara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  <a:p>
              <a:pPr algn="ctr">
                <a:lnSpc>
                  <a:spcPts val="2348"/>
                </a:lnSpc>
              </a:pPr>
              <a:endPara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  <a:p>
              <a:pPr algn="ctr">
                <a:lnSpc>
                  <a:spcPts val="2348"/>
                </a:lnSpc>
              </a:pPr>
              <a:endPara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  <a:p>
              <a:pPr algn="ctr">
                <a:lnSpc>
                  <a:spcPts val="2348"/>
                </a:lnSpc>
              </a:pPr>
              <a:endPara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  <a:p>
              <a:pPr algn="ctr">
                <a:lnSpc>
                  <a:spcPts val="2348"/>
                </a:lnSpc>
              </a:pPr>
              <a:r>
                <a:rPr lang="en-US" sz="1677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‘Katniss Everdeen’</a:t>
              </a:r>
            </a:p>
            <a:p>
              <a:pPr algn="ctr">
                <a:lnSpc>
                  <a:spcPts val="1388"/>
                </a:lnSpc>
              </a:pPr>
              <a:r>
                <a:rPr lang="en-US" sz="992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(From</a:t>
              </a:r>
              <a:r>
                <a:rPr lang="en-US" sz="992" b="1" i="1">
                  <a:solidFill>
                    <a:srgbClr val="000000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992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the film adaptation of </a:t>
              </a:r>
              <a:r>
                <a:rPr lang="en-US" sz="992" b="1" i="1">
                  <a:solidFill>
                    <a:srgbClr val="000000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Hunger Games,</a:t>
              </a:r>
            </a:p>
            <a:p>
              <a:pPr algn="ctr">
                <a:lnSpc>
                  <a:spcPts val="1388"/>
                </a:lnSpc>
              </a:pPr>
              <a:r>
                <a:rPr lang="en-US" sz="992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by Suzanne Collins)</a:t>
              </a:r>
            </a:p>
            <a:p>
              <a:pPr algn="ctr">
                <a:lnSpc>
                  <a:spcPts val="2348"/>
                </a:lnSpc>
              </a:pPr>
              <a:r>
                <a:rPr lang="en-US" sz="1677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                    </a:t>
              </a:r>
            </a:p>
          </p:txBody>
        </p:sp>
      </p:grpSp>
      <p:sp>
        <p:nvSpPr>
          <p:cNvPr id="35" name="Freeform 35"/>
          <p:cNvSpPr/>
          <p:nvPr/>
        </p:nvSpPr>
        <p:spPr>
          <a:xfrm>
            <a:off x="2316237" y="2071881"/>
            <a:ext cx="2485033" cy="1564370"/>
          </a:xfrm>
          <a:custGeom>
            <a:avLst/>
            <a:gdLst/>
            <a:ahLst/>
            <a:cxnLst/>
            <a:rect l="l" t="t" r="r" b="b"/>
            <a:pathLst>
              <a:path w="3258285" h="2051145">
                <a:moveTo>
                  <a:pt x="0" y="0"/>
                </a:moveTo>
                <a:lnTo>
                  <a:pt x="3258285" y="0"/>
                </a:lnTo>
                <a:lnTo>
                  <a:pt x="3258285" y="2051145"/>
                </a:lnTo>
                <a:lnTo>
                  <a:pt x="0" y="205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79" r="-191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object 3">
            <a:extLst>
              <a:ext uri="{FF2B5EF4-FFF2-40B4-BE49-F238E27FC236}">
                <a16:creationId xmlns:a16="http://schemas.microsoft.com/office/drawing/2014/main" id="{C3845379-37EC-D2B4-FB69-114A82A1358D}"/>
              </a:ext>
            </a:extLst>
          </p:cNvPr>
          <p:cNvSpPr txBox="1"/>
          <p:nvPr/>
        </p:nvSpPr>
        <p:spPr>
          <a:xfrm>
            <a:off x="2638788" y="352425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Character 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81453" y="1245426"/>
            <a:ext cx="4175247" cy="4953638"/>
            <a:chOff x="22026" y="0"/>
            <a:chExt cx="6207391" cy="8660042"/>
          </a:xfrm>
        </p:grpSpPr>
        <p:grpSp>
          <p:nvGrpSpPr>
            <p:cNvPr id="3" name="Group 3"/>
            <p:cNvGrpSpPr/>
            <p:nvPr/>
          </p:nvGrpSpPr>
          <p:grpSpPr>
            <a:xfrm>
              <a:off x="1299090" y="0"/>
              <a:ext cx="4930327" cy="663582"/>
              <a:chOff x="0" y="0"/>
              <a:chExt cx="1264186" cy="17014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64186" cy="170149"/>
              </a:xfrm>
              <a:custGeom>
                <a:avLst/>
                <a:gdLst/>
                <a:ahLst/>
                <a:cxnLst/>
                <a:rect l="l" t="t" r="r" b="b"/>
                <a:pathLst>
                  <a:path w="1264186" h="170149">
                    <a:moveTo>
                      <a:pt x="33499" y="0"/>
                    </a:moveTo>
                    <a:lnTo>
                      <a:pt x="1230687" y="0"/>
                    </a:lnTo>
                    <a:cubicBezTo>
                      <a:pt x="1249188" y="0"/>
                      <a:pt x="1264186" y="14998"/>
                      <a:pt x="1264186" y="33499"/>
                    </a:cubicBezTo>
                    <a:lnTo>
                      <a:pt x="1264186" y="136650"/>
                    </a:lnTo>
                    <a:cubicBezTo>
                      <a:pt x="1264186" y="155151"/>
                      <a:pt x="1249188" y="170149"/>
                      <a:pt x="1230687" y="170149"/>
                    </a:cubicBezTo>
                    <a:lnTo>
                      <a:pt x="33499" y="170149"/>
                    </a:lnTo>
                    <a:cubicBezTo>
                      <a:pt x="14998" y="170149"/>
                      <a:pt x="0" y="155151"/>
                      <a:pt x="0" y="136650"/>
                    </a:cubicBezTo>
                    <a:lnTo>
                      <a:pt x="0" y="33499"/>
                    </a:lnTo>
                    <a:cubicBezTo>
                      <a:pt x="0" y="14998"/>
                      <a:pt x="14998" y="0"/>
                      <a:pt x="3349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1264186" cy="198724"/>
              </a:xfrm>
              <a:prstGeom prst="rect">
                <a:avLst/>
              </a:prstGeom>
            </p:spPr>
            <p:txBody>
              <a:bodyPr lIns="38744" tIns="38744" rIns="38744" bIns="38744" rtlCol="0" anchor="ctr"/>
              <a:lstStyle/>
              <a:p>
                <a:pPr algn="ctr">
                  <a:lnSpc>
                    <a:spcPts val="160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592923" y="22970"/>
              <a:ext cx="4342664" cy="48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48"/>
                </a:lnSpc>
              </a:pPr>
              <a:r>
                <a:rPr lang="en-US" sz="1677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Strength: </a:t>
              </a:r>
              <a:r>
                <a:rPr lang="en-US" sz="1677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Honesty</a:t>
              </a:r>
              <a:r>
                <a:rPr lang="en-US" sz="1677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                               </a:t>
              </a:r>
              <a:r>
                <a:rPr lang="en-US" sz="1677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299090" y="873188"/>
              <a:ext cx="4930327" cy="1184282"/>
              <a:chOff x="0" y="0"/>
              <a:chExt cx="1264186" cy="30366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64186" cy="303662"/>
              </a:xfrm>
              <a:custGeom>
                <a:avLst/>
                <a:gdLst/>
                <a:ahLst/>
                <a:cxnLst/>
                <a:rect l="l" t="t" r="r" b="b"/>
                <a:pathLst>
                  <a:path w="1264186" h="303662">
                    <a:moveTo>
                      <a:pt x="33499" y="0"/>
                    </a:moveTo>
                    <a:lnTo>
                      <a:pt x="1230687" y="0"/>
                    </a:lnTo>
                    <a:cubicBezTo>
                      <a:pt x="1249188" y="0"/>
                      <a:pt x="1264186" y="14998"/>
                      <a:pt x="1264186" y="33499"/>
                    </a:cubicBezTo>
                    <a:lnTo>
                      <a:pt x="1264186" y="270163"/>
                    </a:lnTo>
                    <a:cubicBezTo>
                      <a:pt x="1264186" y="288664"/>
                      <a:pt x="1249188" y="303662"/>
                      <a:pt x="1230687" y="303662"/>
                    </a:cubicBezTo>
                    <a:lnTo>
                      <a:pt x="33499" y="303662"/>
                    </a:lnTo>
                    <a:cubicBezTo>
                      <a:pt x="14998" y="303662"/>
                      <a:pt x="0" y="288664"/>
                      <a:pt x="0" y="270163"/>
                    </a:cubicBezTo>
                    <a:lnTo>
                      <a:pt x="0" y="33499"/>
                    </a:lnTo>
                    <a:cubicBezTo>
                      <a:pt x="0" y="14998"/>
                      <a:pt x="14998" y="0"/>
                      <a:pt x="3349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1264186" cy="332237"/>
              </a:xfrm>
              <a:prstGeom prst="rect">
                <a:avLst/>
              </a:prstGeom>
            </p:spPr>
            <p:txBody>
              <a:bodyPr lIns="38744" tIns="38744" rIns="38744" bIns="38744" rtlCol="0" anchor="ctr"/>
              <a:lstStyle/>
              <a:p>
                <a:pPr algn="ctr">
                  <a:lnSpc>
                    <a:spcPts val="160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592923" y="896158"/>
              <a:ext cx="4342664" cy="1001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48"/>
                </a:lnSpc>
              </a:pPr>
              <a:r>
                <a:rPr lang="en-US" sz="1677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Example: </a:t>
              </a:r>
              <a:r>
                <a:rPr lang="en-US" sz="1677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Katniss tells the truth, even when it’s hard.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1299090" y="2779802"/>
              <a:ext cx="4930327" cy="663582"/>
              <a:chOff x="0" y="0"/>
              <a:chExt cx="1264186" cy="17014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264186" cy="170149"/>
              </a:xfrm>
              <a:custGeom>
                <a:avLst/>
                <a:gdLst/>
                <a:ahLst/>
                <a:cxnLst/>
                <a:rect l="l" t="t" r="r" b="b"/>
                <a:pathLst>
                  <a:path w="1264186" h="170149">
                    <a:moveTo>
                      <a:pt x="33499" y="0"/>
                    </a:moveTo>
                    <a:lnTo>
                      <a:pt x="1230687" y="0"/>
                    </a:lnTo>
                    <a:cubicBezTo>
                      <a:pt x="1249188" y="0"/>
                      <a:pt x="1264186" y="14998"/>
                      <a:pt x="1264186" y="33499"/>
                    </a:cubicBezTo>
                    <a:lnTo>
                      <a:pt x="1264186" y="136650"/>
                    </a:lnTo>
                    <a:cubicBezTo>
                      <a:pt x="1264186" y="155151"/>
                      <a:pt x="1249188" y="170149"/>
                      <a:pt x="1230687" y="170149"/>
                    </a:cubicBezTo>
                    <a:lnTo>
                      <a:pt x="33499" y="170149"/>
                    </a:lnTo>
                    <a:cubicBezTo>
                      <a:pt x="14998" y="170149"/>
                      <a:pt x="0" y="155151"/>
                      <a:pt x="0" y="136650"/>
                    </a:cubicBezTo>
                    <a:lnTo>
                      <a:pt x="0" y="33499"/>
                    </a:lnTo>
                    <a:cubicBezTo>
                      <a:pt x="0" y="14998"/>
                      <a:pt x="14998" y="0"/>
                      <a:pt x="3349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1264186" cy="198724"/>
              </a:xfrm>
              <a:prstGeom prst="rect">
                <a:avLst/>
              </a:prstGeom>
            </p:spPr>
            <p:txBody>
              <a:bodyPr lIns="38744" tIns="38744" rIns="38744" bIns="38744" rtlCol="0" anchor="ctr"/>
              <a:lstStyle/>
              <a:p>
                <a:pPr algn="ctr">
                  <a:lnSpc>
                    <a:spcPts val="160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592923" y="2802770"/>
              <a:ext cx="4342664" cy="48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48"/>
                </a:lnSpc>
              </a:pPr>
              <a:r>
                <a:rPr lang="en-US" sz="1677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Strength: </a:t>
              </a:r>
              <a:r>
                <a:rPr lang="en-US" sz="1677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Kindness</a:t>
              </a:r>
              <a:r>
                <a:rPr lang="en-US" sz="1677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                               </a:t>
              </a:r>
              <a:r>
                <a:rPr lang="en-US" sz="1677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1299090" y="3652990"/>
              <a:ext cx="4930327" cy="1184282"/>
              <a:chOff x="0" y="0"/>
              <a:chExt cx="1264186" cy="30366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264186" cy="303662"/>
              </a:xfrm>
              <a:custGeom>
                <a:avLst/>
                <a:gdLst/>
                <a:ahLst/>
                <a:cxnLst/>
                <a:rect l="l" t="t" r="r" b="b"/>
                <a:pathLst>
                  <a:path w="1264186" h="303662">
                    <a:moveTo>
                      <a:pt x="33499" y="0"/>
                    </a:moveTo>
                    <a:lnTo>
                      <a:pt x="1230687" y="0"/>
                    </a:lnTo>
                    <a:cubicBezTo>
                      <a:pt x="1249188" y="0"/>
                      <a:pt x="1264186" y="14998"/>
                      <a:pt x="1264186" y="33499"/>
                    </a:cubicBezTo>
                    <a:lnTo>
                      <a:pt x="1264186" y="270163"/>
                    </a:lnTo>
                    <a:cubicBezTo>
                      <a:pt x="1264186" y="288664"/>
                      <a:pt x="1249188" y="303662"/>
                      <a:pt x="1230687" y="303662"/>
                    </a:cubicBezTo>
                    <a:lnTo>
                      <a:pt x="33499" y="303662"/>
                    </a:lnTo>
                    <a:cubicBezTo>
                      <a:pt x="14998" y="303662"/>
                      <a:pt x="0" y="288664"/>
                      <a:pt x="0" y="270163"/>
                    </a:cubicBezTo>
                    <a:lnTo>
                      <a:pt x="0" y="33499"/>
                    </a:lnTo>
                    <a:cubicBezTo>
                      <a:pt x="0" y="14998"/>
                      <a:pt x="14998" y="0"/>
                      <a:pt x="3349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1264186" cy="332237"/>
              </a:xfrm>
              <a:prstGeom prst="rect">
                <a:avLst/>
              </a:prstGeom>
            </p:spPr>
            <p:txBody>
              <a:bodyPr lIns="38744" tIns="38744" rIns="38744" bIns="38744" rtlCol="0" anchor="ctr"/>
              <a:lstStyle/>
              <a:p>
                <a:pPr algn="ctr">
                  <a:lnSpc>
                    <a:spcPts val="160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592923" y="3675958"/>
              <a:ext cx="4342664" cy="2032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48"/>
                </a:lnSpc>
              </a:pPr>
              <a:r>
                <a:rPr lang="en-US" sz="1677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Example: </a:t>
              </a:r>
              <a:r>
                <a:rPr lang="en-US" sz="1677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Katniss always takes good care of her sister.</a:t>
              </a:r>
            </a:p>
            <a:p>
              <a:pPr algn="l">
                <a:lnSpc>
                  <a:spcPts val="2348"/>
                </a:lnSpc>
              </a:pPr>
              <a:endParaRPr lang="en-US" sz="167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1299090" y="5561172"/>
              <a:ext cx="4930327" cy="663582"/>
              <a:chOff x="0" y="0"/>
              <a:chExt cx="1264186" cy="17014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264186" cy="170149"/>
              </a:xfrm>
              <a:custGeom>
                <a:avLst/>
                <a:gdLst/>
                <a:ahLst/>
                <a:cxnLst/>
                <a:rect l="l" t="t" r="r" b="b"/>
                <a:pathLst>
                  <a:path w="1264186" h="170149">
                    <a:moveTo>
                      <a:pt x="33499" y="0"/>
                    </a:moveTo>
                    <a:lnTo>
                      <a:pt x="1230687" y="0"/>
                    </a:lnTo>
                    <a:cubicBezTo>
                      <a:pt x="1249188" y="0"/>
                      <a:pt x="1264186" y="14998"/>
                      <a:pt x="1264186" y="33499"/>
                    </a:cubicBezTo>
                    <a:lnTo>
                      <a:pt x="1264186" y="136650"/>
                    </a:lnTo>
                    <a:cubicBezTo>
                      <a:pt x="1264186" y="155151"/>
                      <a:pt x="1249188" y="170149"/>
                      <a:pt x="1230687" y="170149"/>
                    </a:cubicBezTo>
                    <a:lnTo>
                      <a:pt x="33499" y="170149"/>
                    </a:lnTo>
                    <a:cubicBezTo>
                      <a:pt x="14998" y="170149"/>
                      <a:pt x="0" y="155151"/>
                      <a:pt x="0" y="136650"/>
                    </a:cubicBezTo>
                    <a:lnTo>
                      <a:pt x="0" y="33499"/>
                    </a:lnTo>
                    <a:cubicBezTo>
                      <a:pt x="0" y="14998"/>
                      <a:pt x="14998" y="0"/>
                      <a:pt x="3349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1264186" cy="198724"/>
              </a:xfrm>
              <a:prstGeom prst="rect">
                <a:avLst/>
              </a:prstGeom>
            </p:spPr>
            <p:txBody>
              <a:bodyPr lIns="38744" tIns="38744" rIns="38744" bIns="38744" rtlCol="0" anchor="ctr"/>
              <a:lstStyle/>
              <a:p>
                <a:pPr algn="ctr">
                  <a:lnSpc>
                    <a:spcPts val="160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592923" y="5584141"/>
              <a:ext cx="4342664" cy="48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48"/>
                </a:lnSpc>
              </a:pPr>
              <a:r>
                <a:rPr lang="en-US" sz="1677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Strength: </a:t>
              </a:r>
              <a:r>
                <a:rPr lang="en-US" sz="1677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Leadership</a:t>
              </a:r>
              <a:r>
                <a:rPr lang="en-US" sz="1677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                  </a:t>
              </a:r>
              <a:r>
                <a:rPr lang="en-US" sz="1677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1299090" y="6434360"/>
              <a:ext cx="4930327" cy="2225682"/>
              <a:chOff x="0" y="0"/>
              <a:chExt cx="1264186" cy="57068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264186" cy="570688"/>
              </a:xfrm>
              <a:custGeom>
                <a:avLst/>
                <a:gdLst/>
                <a:ahLst/>
                <a:cxnLst/>
                <a:rect l="l" t="t" r="r" b="b"/>
                <a:pathLst>
                  <a:path w="1264186" h="570688">
                    <a:moveTo>
                      <a:pt x="33499" y="0"/>
                    </a:moveTo>
                    <a:lnTo>
                      <a:pt x="1230687" y="0"/>
                    </a:lnTo>
                    <a:cubicBezTo>
                      <a:pt x="1249188" y="0"/>
                      <a:pt x="1264186" y="14998"/>
                      <a:pt x="1264186" y="33499"/>
                    </a:cubicBezTo>
                    <a:lnTo>
                      <a:pt x="1264186" y="537189"/>
                    </a:lnTo>
                    <a:cubicBezTo>
                      <a:pt x="1264186" y="555690"/>
                      <a:pt x="1249188" y="570688"/>
                      <a:pt x="1230687" y="570688"/>
                    </a:cubicBezTo>
                    <a:lnTo>
                      <a:pt x="33499" y="570688"/>
                    </a:lnTo>
                    <a:cubicBezTo>
                      <a:pt x="14998" y="570688"/>
                      <a:pt x="0" y="555690"/>
                      <a:pt x="0" y="537189"/>
                    </a:cubicBezTo>
                    <a:lnTo>
                      <a:pt x="0" y="33499"/>
                    </a:lnTo>
                    <a:cubicBezTo>
                      <a:pt x="0" y="14998"/>
                      <a:pt x="14998" y="0"/>
                      <a:pt x="3349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1264186" cy="599263"/>
              </a:xfrm>
              <a:prstGeom prst="rect">
                <a:avLst/>
              </a:prstGeom>
            </p:spPr>
            <p:txBody>
              <a:bodyPr lIns="38744" tIns="38744" rIns="38744" bIns="38744" rtlCol="0" anchor="ctr"/>
              <a:lstStyle/>
              <a:p>
                <a:pPr algn="ctr">
                  <a:lnSpc>
                    <a:spcPts val="160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592923" y="6457329"/>
              <a:ext cx="4342664" cy="2032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48"/>
                </a:lnSpc>
              </a:pPr>
              <a:r>
                <a:rPr lang="en-US" sz="1677" b="1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Example: </a:t>
              </a:r>
              <a:r>
                <a:rPr lang="en-US" sz="1677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Katniss encourages and motivates others to fight against President Snow.</a:t>
              </a:r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22026" y="331791"/>
              <a:ext cx="1277065" cy="2223524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 flipV="1">
              <a:off x="22026" y="3111593"/>
              <a:ext cx="1277065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22026" y="3809321"/>
              <a:ext cx="1277065" cy="1938361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148653" y="1729197"/>
            <a:ext cx="2820201" cy="3111042"/>
            <a:chOff x="0" y="0"/>
            <a:chExt cx="4930327" cy="5438782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4930327" cy="5438782"/>
              <a:chOff x="0" y="0"/>
              <a:chExt cx="1264186" cy="1394559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264186" cy="1394559"/>
              </a:xfrm>
              <a:custGeom>
                <a:avLst/>
                <a:gdLst/>
                <a:ahLst/>
                <a:cxnLst/>
                <a:rect l="l" t="t" r="r" b="b"/>
                <a:pathLst>
                  <a:path w="1264186" h="1394559">
                    <a:moveTo>
                      <a:pt x="33499" y="0"/>
                    </a:moveTo>
                    <a:lnTo>
                      <a:pt x="1230687" y="0"/>
                    </a:lnTo>
                    <a:cubicBezTo>
                      <a:pt x="1249188" y="0"/>
                      <a:pt x="1264186" y="14998"/>
                      <a:pt x="1264186" y="33499"/>
                    </a:cubicBezTo>
                    <a:lnTo>
                      <a:pt x="1264186" y="1361060"/>
                    </a:lnTo>
                    <a:cubicBezTo>
                      <a:pt x="1264186" y="1379561"/>
                      <a:pt x="1249188" y="1394559"/>
                      <a:pt x="1230687" y="1394559"/>
                    </a:cubicBezTo>
                    <a:lnTo>
                      <a:pt x="33499" y="1394559"/>
                    </a:lnTo>
                    <a:cubicBezTo>
                      <a:pt x="14998" y="1394559"/>
                      <a:pt x="0" y="1379561"/>
                      <a:pt x="0" y="1361060"/>
                    </a:cubicBezTo>
                    <a:lnTo>
                      <a:pt x="0" y="33499"/>
                    </a:lnTo>
                    <a:cubicBezTo>
                      <a:pt x="0" y="14998"/>
                      <a:pt x="14998" y="0"/>
                      <a:pt x="3349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264186" cy="1423134"/>
              </a:xfrm>
              <a:prstGeom prst="rect">
                <a:avLst/>
              </a:prstGeom>
            </p:spPr>
            <p:txBody>
              <a:bodyPr lIns="38744" tIns="38744" rIns="38744" bIns="38744" rtlCol="0" anchor="ctr"/>
              <a:lstStyle/>
              <a:p>
                <a:pPr algn="ctr">
                  <a:lnSpc>
                    <a:spcPts val="160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293832" y="22970"/>
              <a:ext cx="4342663" cy="5238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8"/>
                </a:lnSpc>
              </a:pPr>
              <a:r>
                <a:rPr lang="en-US" sz="1677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Character</a:t>
              </a:r>
            </a:p>
            <a:p>
              <a:pPr algn="ctr">
                <a:lnSpc>
                  <a:spcPts val="2348"/>
                </a:lnSpc>
              </a:pPr>
              <a:endPara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  <a:p>
              <a:pPr algn="ctr">
                <a:lnSpc>
                  <a:spcPts val="2348"/>
                </a:lnSpc>
              </a:pPr>
              <a:endPara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  <a:p>
              <a:pPr algn="ctr">
                <a:lnSpc>
                  <a:spcPts val="2348"/>
                </a:lnSpc>
              </a:pPr>
              <a:endPara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  <a:p>
              <a:pPr algn="ctr">
                <a:lnSpc>
                  <a:spcPts val="2348"/>
                </a:lnSpc>
              </a:pPr>
              <a:endPara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  <a:p>
              <a:pPr algn="ctr">
                <a:lnSpc>
                  <a:spcPts val="2348"/>
                </a:lnSpc>
              </a:pPr>
              <a:endPara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  <a:p>
              <a:pPr algn="ctr">
                <a:lnSpc>
                  <a:spcPts val="2348"/>
                </a:lnSpc>
              </a:pPr>
              <a:endParaRPr lang="en-US" sz="16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  <a:p>
              <a:pPr algn="ctr">
                <a:lnSpc>
                  <a:spcPts val="2348"/>
                </a:lnSpc>
              </a:pPr>
              <a:r>
                <a:rPr lang="en-US" sz="1677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‘Katniss Everdeen’</a:t>
              </a:r>
            </a:p>
            <a:p>
              <a:pPr algn="ctr">
                <a:lnSpc>
                  <a:spcPts val="1388"/>
                </a:lnSpc>
              </a:pPr>
              <a:r>
                <a:rPr lang="en-US" sz="992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(From</a:t>
              </a:r>
              <a:r>
                <a:rPr lang="en-US" sz="992" b="1" i="1">
                  <a:solidFill>
                    <a:srgbClr val="000000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992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the film adaptation of </a:t>
              </a:r>
              <a:r>
                <a:rPr lang="en-US" sz="992" b="1" i="1">
                  <a:solidFill>
                    <a:srgbClr val="000000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Hunger Games,</a:t>
              </a:r>
            </a:p>
            <a:p>
              <a:pPr algn="ctr">
                <a:lnSpc>
                  <a:spcPts val="1388"/>
                </a:lnSpc>
              </a:pPr>
              <a:r>
                <a:rPr lang="en-US" sz="992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by Suzanne Collins)</a:t>
              </a:r>
            </a:p>
            <a:p>
              <a:pPr algn="ctr">
                <a:lnSpc>
                  <a:spcPts val="2348"/>
                </a:lnSpc>
              </a:pPr>
              <a:r>
                <a:rPr lang="en-US" sz="1677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                    </a:t>
              </a:r>
            </a:p>
          </p:txBody>
        </p:sp>
      </p:grpSp>
      <p:sp>
        <p:nvSpPr>
          <p:cNvPr id="35" name="Freeform 35"/>
          <p:cNvSpPr/>
          <p:nvPr/>
        </p:nvSpPr>
        <p:spPr>
          <a:xfrm>
            <a:off x="2316237" y="2071881"/>
            <a:ext cx="2485033" cy="1564370"/>
          </a:xfrm>
          <a:custGeom>
            <a:avLst/>
            <a:gdLst/>
            <a:ahLst/>
            <a:cxnLst/>
            <a:rect l="l" t="t" r="r" b="b"/>
            <a:pathLst>
              <a:path w="3258285" h="2051145">
                <a:moveTo>
                  <a:pt x="0" y="0"/>
                </a:moveTo>
                <a:lnTo>
                  <a:pt x="3258285" y="0"/>
                </a:lnTo>
                <a:lnTo>
                  <a:pt x="3258285" y="2051145"/>
                </a:lnTo>
                <a:lnTo>
                  <a:pt x="0" y="205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79" r="-191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object 3">
            <a:extLst>
              <a:ext uri="{FF2B5EF4-FFF2-40B4-BE49-F238E27FC236}">
                <a16:creationId xmlns:a16="http://schemas.microsoft.com/office/drawing/2014/main" id="{1643C1DB-7789-3E64-6F5D-58F9FE7D6691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Character 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6a25a-ab99-4f09-8992-8af467c638ca">
      <Terms xmlns="http://schemas.microsoft.com/office/infopath/2007/PartnerControls"/>
    </lcf76f155ced4ddcb4097134ff3c332f>
    <TaxCatchAll xmlns="a4b1eff1-e10b-448a-8736-a5422d5b784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0E56318B6B5F4E84285F3999A79632" ma:contentTypeVersion="13" ma:contentTypeDescription="Create a new document." ma:contentTypeScope="" ma:versionID="91979c498129de34500b020ee2be6a32">
  <xsd:schema xmlns:xsd="http://www.w3.org/2001/XMLSchema" xmlns:xs="http://www.w3.org/2001/XMLSchema" xmlns:p="http://schemas.microsoft.com/office/2006/metadata/properties" xmlns:ns2="4286a25a-ab99-4f09-8992-8af467c638ca" xmlns:ns3="a4b1eff1-e10b-448a-8736-a5422d5b7849" targetNamespace="http://schemas.microsoft.com/office/2006/metadata/properties" ma:root="true" ma:fieldsID="1d165a7f9100d23040c3d35117c58d01" ns2:_="" ns3:_="">
    <xsd:import namespace="4286a25a-ab99-4f09-8992-8af467c638ca"/>
    <xsd:import namespace="a4b1eff1-e10b-448a-8736-a5422d5b7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6a25a-ab99-4f09-8992-8af467c638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910f980-e4f4-45de-9314-4559498517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1eff1-e10b-448a-8736-a5422d5b784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ab18c84-13e1-4f8d-8c05-35f964fd22fa}" ma:internalName="TaxCatchAll" ma:showField="CatchAllData" ma:web="a4b1eff1-e10b-448a-8736-a5422d5b7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408750-A2FF-4FF8-92E2-C1DBE29056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9FB07B-AB6C-4150-95F3-03846742F827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286a25a-ab99-4f09-8992-8af467c638ca"/>
    <ds:schemaRef ds:uri="http://purl.org/dc/terms/"/>
    <ds:schemaRef ds:uri="a4b1eff1-e10b-448a-8736-a5422d5b7849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E35ADE-D9E1-4B32-A536-CB372F8D88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86a25a-ab99-4f09-8992-8af467c638ca"/>
    <ds:schemaRef ds:uri="a4b1eff1-e10b-448a-8736-a5422d5b78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1313</Words>
  <Application>Microsoft Office PowerPoint</Application>
  <PresentationFormat>Custom</PresentationFormat>
  <Paragraphs>253</Paragraphs>
  <Slides>22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Avenir Next</vt:lpstr>
      <vt:lpstr>Calibri</vt:lpstr>
      <vt:lpstr>Calibri (MS)</vt:lpstr>
      <vt:lpstr>Calibri (MS) Bold</vt:lpstr>
      <vt:lpstr>Calibri (MS) Bold Italics</vt:lpstr>
      <vt:lpstr>Helvetica Neue</vt:lpstr>
      <vt:lpstr>Helvetica Neue LT Pro 55 Roman</vt:lpstr>
      <vt:lpstr>Helvetica Neue LT Pro 75 Bold</vt:lpstr>
      <vt:lpstr>Helvetica Neue LT Pro 95 Black</vt:lpstr>
      <vt:lpstr>HelveticaNeueLT Pro 55 Roman</vt:lpstr>
      <vt:lpstr>Segoe UI</vt:lpstr>
      <vt:lpstr>Office Theme</vt:lpstr>
      <vt:lpstr>Understanding  Character Strengths Activity 1, SPHE Emotional Wellbeing, Unit 3</vt:lpstr>
      <vt:lpstr>PowerPoint Presentation</vt:lpstr>
      <vt:lpstr>Journal prompt</vt:lpstr>
      <vt:lpstr>What is a ‘character strength’?</vt:lpstr>
      <vt:lpstr>Character strengths</vt:lpstr>
      <vt:lpstr>Revisiting character strengths</vt:lpstr>
      <vt:lpstr>Discuss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Reflecting on character strengths</vt:lpstr>
      <vt:lpstr>Reflecting on character strengths</vt:lpstr>
      <vt:lpstr>Hero’s Medal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 Character Strengths Activity 1, SPHE Emotional Wellbeing, Unit 3</dc:title>
  <dc:creator>Meabh McGuinness</dc:creator>
  <cp:lastModifiedBy>Meabh McGuinness</cp:lastModifiedBy>
  <cp:revision>10</cp:revision>
  <dcterms:created xsi:type="dcterms:W3CDTF">2024-12-06T15:45:28Z</dcterms:created>
  <dcterms:modified xsi:type="dcterms:W3CDTF">2025-10-17T13:19:19Z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2024-12-06T00:00:00Z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0x010100A50E56318B6B5F4E84285F3999A79632</vt:lpwstr>
  </property>
</Properties>
</file>