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69" r:id="rId6"/>
    <p:sldId id="273" r:id="rId7"/>
    <p:sldId id="268" r:id="rId8"/>
    <p:sldId id="257" r:id="rId9"/>
    <p:sldId id="285" r:id="rId10"/>
    <p:sldId id="274" r:id="rId11"/>
    <p:sldId id="286" r:id="rId12"/>
    <p:sldId id="282" r:id="rId1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C991EE-712F-C7DA-A13C-85C1EFBA24C5}" name="sarah.oleary" initials="" userId="S::sarah.oleary@ul.ie::dd2a7d77-eee3-47c6-a5cf-07fdc33b74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54"/>
    <p:restoredTop sz="94673"/>
  </p:normalViewPr>
  <p:slideViewPr>
    <p:cSldViewPr>
      <p:cViewPr varScale="1">
        <p:scale>
          <a:sx n="42" d="100"/>
          <a:sy n="42" d="100"/>
        </p:scale>
        <p:origin x="1046" y="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1600" y="2289416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9842" y="0"/>
                </a:moveTo>
                <a:lnTo>
                  <a:pt x="6515" y="850"/>
                </a:lnTo>
                <a:lnTo>
                  <a:pt x="3238" y="1777"/>
                </a:lnTo>
                <a:lnTo>
                  <a:pt x="0" y="2806"/>
                </a:lnTo>
                <a:lnTo>
                  <a:pt x="9842" y="2806"/>
                </a:lnTo>
                <a:lnTo>
                  <a:pt x="9842" y="0"/>
                </a:lnTo>
                <a:close/>
              </a:path>
            </a:pathLst>
          </a:custGeom>
          <a:solidFill>
            <a:srgbClr val="D6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3994" y="1056698"/>
            <a:ext cx="9906000" cy="6221095"/>
          </a:xfrm>
          <a:custGeom>
            <a:avLst/>
            <a:gdLst/>
            <a:ahLst/>
            <a:cxnLst/>
            <a:rect l="l" t="t" r="r" b="b"/>
            <a:pathLst>
              <a:path w="9906000" h="6221095">
                <a:moveTo>
                  <a:pt x="9906000" y="0"/>
                </a:moveTo>
                <a:lnTo>
                  <a:pt x="0" y="103809"/>
                </a:lnTo>
                <a:lnTo>
                  <a:pt x="0" y="6220701"/>
                </a:lnTo>
                <a:lnTo>
                  <a:pt x="9906000" y="622070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550" y="4394504"/>
            <a:ext cx="2533639" cy="25336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202" y="1086650"/>
            <a:ext cx="6972297" cy="61907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289277"/>
            <a:ext cx="6405880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699" y="2472864"/>
            <a:ext cx="7729220" cy="285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QtE00VP4W3Y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Identifying my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440002"/>
            <a:ext cx="9252585" cy="5400040"/>
          </a:xfrm>
          <a:custGeom>
            <a:avLst/>
            <a:gdLst/>
            <a:ahLst/>
            <a:cxnLst/>
            <a:rect l="l" t="t" r="r" b="b"/>
            <a:pathLst>
              <a:path w="9252585" h="5400040">
                <a:moveTo>
                  <a:pt x="9252000" y="0"/>
                </a:moveTo>
                <a:lnTo>
                  <a:pt x="0" y="0"/>
                </a:lnTo>
                <a:lnTo>
                  <a:pt x="0" y="5400001"/>
                </a:lnTo>
                <a:lnTo>
                  <a:pt x="9252000" y="5400001"/>
                </a:lnTo>
                <a:lnTo>
                  <a:pt x="9252000" y="0"/>
                </a:lnTo>
                <a:close/>
              </a:path>
            </a:pathLst>
          </a:custGeom>
          <a:solidFill>
            <a:srgbClr val="F8E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100" y="1435490"/>
            <a:ext cx="10738257" cy="1562607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lang="en-GB" sz="4900" dirty="0"/>
              <a:t>Identifying my strengths</a:t>
            </a:r>
            <a:endParaRPr sz="4900" dirty="0"/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2750" dirty="0">
                <a:solidFill>
                  <a:srgbClr val="DE554F"/>
                </a:solidFill>
              </a:rPr>
              <a:t>Activity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95" dirty="0">
                <a:solidFill>
                  <a:srgbClr val="DE554F"/>
                </a:solidFill>
              </a:rPr>
              <a:t>2</a:t>
            </a:r>
            <a:r>
              <a:rPr sz="2750" dirty="0">
                <a:solidFill>
                  <a:srgbClr val="DE554F"/>
                </a:solidFill>
              </a:rPr>
              <a:t>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SPHE</a:t>
            </a:r>
            <a:r>
              <a:rPr sz="2750" spc="100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Emotional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Wellbeing,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Unit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-50" dirty="0">
                <a:solidFill>
                  <a:srgbClr val="DE554F"/>
                </a:solidFill>
              </a:rPr>
              <a:t>3</a:t>
            </a:r>
            <a:endParaRPr sz="27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5E05D-0F9A-B7C3-9A07-6D476DB49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615" y="3085645"/>
            <a:ext cx="5697356" cy="35973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73352" y="6560451"/>
            <a:ext cx="7745730" cy="267381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405"/>
              </a:spcBef>
            </a:pPr>
            <a:r>
              <a:rPr lang="en-IE" sz="1400" dirty="0">
                <a:latin typeface="HelveticaNeueLT Pro 55 Roman"/>
                <a:cs typeface="HelveticaNeueLT Pro 55 Roman"/>
              </a:rPr>
              <a:t>Mindful Moment (Optional) – 2-Minute Quick Focus Reset Meditation (Headspace)</a:t>
            </a:r>
            <a:endParaRPr sz="1400" dirty="0">
              <a:latin typeface="HelveticaNeueLT Pro 55 Roman"/>
              <a:cs typeface="HelveticaNeueLT Pro 55 Roman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46A9A93-7CB8-A9D6-8B8C-A82CFE027EB1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Identifying my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3" name="Online Media 2" descr="Free 2-Minute Quick Focus Reset Meditation: Regain Focus to Work, Study, or Get Tasks Done">
            <a:hlinkClick r:id="" action="ppaction://media"/>
            <a:extLst>
              <a:ext uri="{FF2B5EF4-FFF2-40B4-BE49-F238E27FC236}">
                <a16:creationId xmlns:a16="http://schemas.microsoft.com/office/drawing/2014/main" id="{8692F77B-DA18-05F9-4FD5-B6AF8C30CC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9935" y="962025"/>
            <a:ext cx="9193530" cy="519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865946" y="2257425"/>
            <a:ext cx="6961505" cy="1184299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4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What is one thing I am grateful for today?</a:t>
            </a:r>
          </a:p>
          <a:p>
            <a:pPr marL="240665" indent="-227965">
              <a:lnSpc>
                <a:spcPct val="100000"/>
              </a:lnSpc>
              <a:spcBef>
                <a:spcPts val="14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lang="en-GB" sz="2600" dirty="0">
                <a:latin typeface="HelveticaNeueLT Pro 55 Roman"/>
                <a:cs typeface="HelveticaNeueLT Pro 55 Roman"/>
              </a:rPr>
              <a:t>What is one thing I want to focus on today?</a:t>
            </a:r>
            <a:endParaRPr sz="2600" dirty="0">
              <a:latin typeface="HelveticaNeueLT Pro 55 Roman"/>
              <a:cs typeface="HelveticaNeueLT Pro 55 Roman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84561" y="1190625"/>
            <a:ext cx="4924277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Journal prompt</a:t>
            </a:r>
            <a:endParaRPr sz="48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38F2C47-F524-056C-A4C4-DA0E541B102D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Identifying my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32511F-8E71-2FB8-BE78-DD64E9A16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3677307"/>
            <a:ext cx="3581400" cy="38855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03D531AF-5D2B-1F39-E246-DC89BB28D40A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Character 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B420F9C-1659-6C29-82EB-A9CAC32B8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40"/>
          <a:stretch/>
        </p:blipFill>
        <p:spPr>
          <a:xfrm>
            <a:off x="241300" y="1571625"/>
            <a:ext cx="9906000" cy="5620851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45E22C5B-913D-E864-DD77-AB67A594C5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989" y="1001838"/>
            <a:ext cx="3628877" cy="3712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2000" spc="-20" dirty="0"/>
              <a:t>Spotting character strengths</a:t>
            </a:r>
            <a:endParaRPr sz="2000" dirty="0">
              <a:latin typeface="Helvetica Neue LT Pro 95 Black"/>
              <a:cs typeface="Helvetica Neue LT Pro 95 Black"/>
            </a:endParaRPr>
          </a:p>
        </p:txBody>
      </p:sp>
    </p:spTree>
    <p:extLst>
      <p:ext uri="{BB962C8B-B14F-4D97-AF65-F5344CB8AC3E}">
        <p14:creationId xmlns:p14="http://schemas.microsoft.com/office/powerpoint/2010/main" val="138241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2861" y="1001838"/>
            <a:ext cx="9267677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Dice Game</a:t>
            </a:r>
            <a:endParaRPr sz="4800" dirty="0">
              <a:latin typeface="Helvetica Neue LT Pro 95 Black"/>
              <a:cs typeface="Helvetica Neue LT Pro 95 Black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B1AF618-9B6D-ED0B-3ECF-909C025451D6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Identifying my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DC2BD5CE-3C6B-AA1C-EFBB-2E4644AF893C}"/>
              </a:ext>
            </a:extLst>
          </p:cNvPr>
          <p:cNvSpPr txBox="1"/>
          <p:nvPr/>
        </p:nvSpPr>
        <p:spPr>
          <a:xfrm>
            <a:off x="1029142" y="2109965"/>
            <a:ext cx="9267678" cy="490839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495"/>
              </a:spcBef>
              <a:buSzPct val="42307"/>
              <a:buAutoNum type="arabicPeriod"/>
              <a:tabLst>
                <a:tab pos="240665" algn="l"/>
              </a:tabLst>
            </a:pPr>
            <a:r>
              <a:rPr lang="en-IE" sz="2400" b="0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do you think are your top three character strengths?</a:t>
            </a:r>
          </a:p>
          <a:p>
            <a:pPr marL="527050" indent="-514350">
              <a:lnSpc>
                <a:spcPct val="100000"/>
              </a:lnSpc>
              <a:spcBef>
                <a:spcPts val="1495"/>
              </a:spcBef>
              <a:buSzPct val="42307"/>
              <a:buAutoNum type="arabicPeriod"/>
              <a:tabLst>
                <a:tab pos="240665" algn="l"/>
              </a:tabLst>
            </a:pPr>
            <a:r>
              <a:rPr lang="en-IE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one character strength that you enjoy using?   </a:t>
            </a:r>
            <a:r>
              <a:rPr lang="en-IE" sz="2400" i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do you like using it?</a:t>
            </a:r>
            <a:endParaRPr lang="en-IE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7050" indent="-514350">
              <a:lnSpc>
                <a:spcPct val="100000"/>
              </a:lnSpc>
              <a:spcBef>
                <a:spcPts val="1495"/>
              </a:spcBef>
              <a:buSzPct val="42307"/>
              <a:buAutoNum type="arabicPeriod"/>
              <a:tabLst>
                <a:tab pos="240665" algn="l"/>
              </a:tabLst>
            </a:pPr>
            <a:r>
              <a:rPr lang="en-IE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 character strengths seem to come naturally to you? </a:t>
            </a:r>
            <a:r>
              <a:rPr lang="en-IE" sz="2400" i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 why.</a:t>
            </a:r>
          </a:p>
          <a:p>
            <a:pPr marL="527050" indent="-514350">
              <a:lnSpc>
                <a:spcPct val="100000"/>
              </a:lnSpc>
              <a:spcBef>
                <a:spcPts val="1495"/>
              </a:spcBef>
              <a:buSzPct val="42307"/>
              <a:buAutoNum type="arabicPeriod"/>
              <a:tabLst>
                <a:tab pos="240665" algn="l"/>
              </a:tabLst>
            </a:pPr>
            <a:r>
              <a:rPr lang="en-IE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an example of a time you have used a character strength.</a:t>
            </a:r>
          </a:p>
          <a:p>
            <a:pPr marL="527050" indent="-514350">
              <a:lnSpc>
                <a:spcPct val="100000"/>
              </a:lnSpc>
              <a:spcBef>
                <a:spcPts val="1495"/>
              </a:spcBef>
              <a:buSzPct val="42307"/>
              <a:buAutoNum type="arabicPeriod"/>
              <a:tabLst>
                <a:tab pos="240665" algn="l"/>
              </a:tabLst>
            </a:pPr>
            <a:r>
              <a:rPr lang="en-IE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character strength could help you to reach a goal or goals? </a:t>
            </a:r>
            <a:r>
              <a:rPr lang="en-IE" sz="2400" i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 why.</a:t>
            </a:r>
          </a:p>
          <a:p>
            <a:pPr marL="527050" indent="-514350">
              <a:lnSpc>
                <a:spcPct val="100000"/>
              </a:lnSpc>
              <a:spcBef>
                <a:spcPts val="1495"/>
              </a:spcBef>
              <a:buSzPct val="42307"/>
              <a:buAutoNum type="arabicPeriod"/>
              <a:tabLst>
                <a:tab pos="240665" algn="l"/>
              </a:tabLst>
            </a:pPr>
            <a:r>
              <a:rPr lang="en-IE" sz="2600" dirty="0">
                <a:solidFill>
                  <a:srgbClr val="000000"/>
                </a:solidFill>
                <a:latin typeface="HelveticaNeueLT Pro 55 Roman"/>
                <a:ea typeface="Helvetica Neue" panose="02000503000000020004" pitchFamily="2" charset="0"/>
                <a:cs typeface="Helvetica Neue" panose="02000503000000020004" pitchFamily="2" charset="0"/>
              </a:rPr>
              <a:t>Ask others in the group to suggest a character strength they see in you.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2861" y="1001838"/>
            <a:ext cx="9267677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Class Strengths Word Cloud</a:t>
            </a:r>
            <a:endParaRPr sz="4800" dirty="0">
              <a:latin typeface="Helvetica Neue LT Pro 95 Black"/>
              <a:cs typeface="Helvetica Neue LT Pro 95 Black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B1AF618-9B6D-ED0B-3ECF-909C025451D6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Identifying my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  <p:extLst>
      <p:ext uri="{BB962C8B-B14F-4D97-AF65-F5344CB8AC3E}">
        <p14:creationId xmlns:p14="http://schemas.microsoft.com/office/powerpoint/2010/main" val="337130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C64F0742-2604-9A22-8B02-343707FC028C}"/>
              </a:ext>
            </a:extLst>
          </p:cNvPr>
          <p:cNvSpPr txBox="1"/>
          <p:nvPr/>
        </p:nvSpPr>
        <p:spPr>
          <a:xfrm>
            <a:off x="633961" y="2105025"/>
            <a:ext cx="9616844" cy="622606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r>
              <a:rPr lang="en-IE" sz="2800" dirty="0">
                <a:effectLst/>
                <a:latin typeface="Helvetica" pitchFamily="2" charset="0"/>
              </a:rPr>
              <a:t>What class strengths emerge from the word cloud?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D885F84-CDAE-02AF-96D5-AB3504F1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3F27A10-B818-4178-B167-A3CECEC84C60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Identifying my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  <p:extLst>
      <p:ext uri="{BB962C8B-B14F-4D97-AF65-F5344CB8AC3E}">
        <p14:creationId xmlns:p14="http://schemas.microsoft.com/office/powerpoint/2010/main" val="23962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594" y="932707"/>
            <a:ext cx="783980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3005" algn="l"/>
                <a:tab pos="1772920" algn="l"/>
                <a:tab pos="4042410" algn="l"/>
              </a:tabLst>
            </a:pPr>
            <a:r>
              <a:rPr lang="en-GB" spc="-20" dirty="0"/>
              <a:t>Reflecting on my strengths</a:t>
            </a:r>
            <a:endParaRPr spc="-1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A68A0AF-9FC8-F61C-0F17-4EFAE2E1658F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Identifying my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7F6CF2-BB98-C0CE-9DEB-D90AA6928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4" y="1925927"/>
            <a:ext cx="9924212" cy="43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6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700" y="1024726"/>
            <a:ext cx="1014370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3005" algn="l"/>
                <a:tab pos="1772920" algn="l"/>
                <a:tab pos="4042410" algn="l"/>
              </a:tabLst>
            </a:pPr>
            <a:r>
              <a:rPr lang="en-GB" spc="-20" dirty="0"/>
              <a:t>Inner diamond strengths reflection prompts</a:t>
            </a:r>
            <a:endParaRPr spc="-1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A68A0AF-9FC8-F61C-0F17-4EFAE2E1658F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</a:t>
            </a:r>
            <a:r>
              <a:rPr lang="en-GB"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Identifying my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strengths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13D3116-9393-7C92-A994-CE85195F2EB2}"/>
              </a:ext>
            </a:extLst>
          </p:cNvPr>
          <p:cNvSpPr txBox="1"/>
          <p:nvPr/>
        </p:nvSpPr>
        <p:spPr>
          <a:xfrm>
            <a:off x="3898900" y="1904805"/>
            <a:ext cx="6038986" cy="464678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495"/>
              </a:spcBef>
              <a:buSzPct val="42307"/>
              <a:buAutoNum type="arabicPeriod"/>
              <a:tabLst>
                <a:tab pos="240665" algn="l"/>
              </a:tabLst>
            </a:pPr>
            <a:endParaRPr lang="en-IE" sz="2400" b="0" i="0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27050" indent="-514350">
              <a:lnSpc>
                <a:spcPct val="100000"/>
              </a:lnSpc>
              <a:spcBef>
                <a:spcPts val="1495"/>
              </a:spcBef>
              <a:buSzPct val="42307"/>
              <a:buAutoNum type="arabicPeriod"/>
              <a:tabLst>
                <a:tab pos="240665" algn="l"/>
              </a:tabLst>
            </a:pPr>
            <a:r>
              <a:rPr lang="en-IE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3 character strengths did you identify? </a:t>
            </a:r>
            <a:r>
              <a:rPr lang="en-IE" sz="2400" i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(The three strengths you use the most)</a:t>
            </a:r>
            <a:r>
              <a:rPr lang="en-IE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527050" indent="-514350">
              <a:lnSpc>
                <a:spcPct val="100000"/>
              </a:lnSpc>
              <a:spcBef>
                <a:spcPts val="1495"/>
              </a:spcBef>
              <a:buSzPct val="42307"/>
              <a:buAutoNum type="arabicPeriod"/>
              <a:tabLst>
                <a:tab pos="240665" algn="l"/>
              </a:tabLst>
            </a:pPr>
            <a:r>
              <a:rPr lang="en-IE" sz="2600" dirty="0">
                <a:solidFill>
                  <a:srgbClr val="000000"/>
                </a:solidFill>
                <a:latin typeface="HelveticaNeueLT Pro 55 Roman"/>
                <a:ea typeface="Helvetica Neue" panose="02000503000000020004" pitchFamily="2" charset="0"/>
                <a:cs typeface="Helvetica Neue" panose="02000503000000020004" pitchFamily="2" charset="0"/>
              </a:rPr>
              <a:t>How do your strengths enable you to manage better at school/in your life? </a:t>
            </a:r>
          </a:p>
          <a:p>
            <a:pPr marL="527050" indent="-514350">
              <a:lnSpc>
                <a:spcPct val="100000"/>
              </a:lnSpc>
              <a:spcBef>
                <a:spcPts val="1495"/>
              </a:spcBef>
              <a:buSzPct val="42307"/>
              <a:buAutoNum type="arabicPeriod"/>
              <a:tabLst>
                <a:tab pos="240665" algn="l"/>
              </a:tabLst>
            </a:pPr>
            <a:r>
              <a:rPr lang="en-IE" sz="2600" dirty="0">
                <a:solidFill>
                  <a:srgbClr val="000000"/>
                </a:solidFill>
                <a:latin typeface="HelveticaNeueLT Pro 55 Roman"/>
                <a:ea typeface="Helvetica Neue" panose="02000503000000020004" pitchFamily="2" charset="0"/>
                <a:cs typeface="Helvetica Neue" panose="02000503000000020004" pitchFamily="2" charset="0"/>
              </a:rPr>
              <a:t>Are there any situations where your strengths might hold you back, present challenges, or may not serve you well?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E02CF4-0CBD-370A-5C1B-4DE5C3415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45" y="1904805"/>
            <a:ext cx="2822575" cy="322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6BA23F-789C-7B10-EBAF-139A19097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633" y="4265126"/>
            <a:ext cx="1716309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E56318B6B5F4E84285F3999A79632" ma:contentTypeVersion="13" ma:contentTypeDescription="Create a new document." ma:contentTypeScope="" ma:versionID="91979c498129de34500b020ee2be6a32">
  <xsd:schema xmlns:xsd="http://www.w3.org/2001/XMLSchema" xmlns:xs="http://www.w3.org/2001/XMLSchema" xmlns:p="http://schemas.microsoft.com/office/2006/metadata/properties" xmlns:ns2="4286a25a-ab99-4f09-8992-8af467c638ca" xmlns:ns3="a4b1eff1-e10b-448a-8736-a5422d5b7849" targetNamespace="http://schemas.microsoft.com/office/2006/metadata/properties" ma:root="true" ma:fieldsID="1d165a7f9100d23040c3d35117c58d01" ns2:_="" ns3:_="">
    <xsd:import namespace="4286a25a-ab99-4f09-8992-8af467c638ca"/>
    <xsd:import namespace="a4b1eff1-e10b-448a-8736-a5422d5b7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6a25a-ab99-4f09-8992-8af467c63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1eff1-e10b-448a-8736-a5422d5b7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ab18c84-13e1-4f8d-8c05-35f964fd22fa}" ma:internalName="TaxCatchAll" ma:showField="CatchAllData" ma:web="a4b1eff1-e10b-448a-8736-a5422d5b7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6a25a-ab99-4f09-8992-8af467c638ca">
      <Terms xmlns="http://schemas.microsoft.com/office/infopath/2007/PartnerControls"/>
    </lcf76f155ced4ddcb4097134ff3c332f>
    <TaxCatchAll xmlns="a4b1eff1-e10b-448a-8736-a5422d5b7849" xsi:nil="true"/>
  </documentManagement>
</p:properties>
</file>

<file path=customXml/itemProps1.xml><?xml version="1.0" encoding="utf-8"?>
<ds:datastoreItem xmlns:ds="http://schemas.openxmlformats.org/officeDocument/2006/customXml" ds:itemID="{F5E29DBF-19DA-4BCD-95EA-49B31E578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6a25a-ab99-4f09-8992-8af467c638ca"/>
    <ds:schemaRef ds:uri="a4b1eff1-e10b-448a-8736-a5422d5b7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07C8CC-118B-4CF4-9F42-E08760418B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FA00F6-FD66-445E-A951-8F6CFFCA8E43}">
  <ds:schemaRefs>
    <ds:schemaRef ds:uri="http://schemas.microsoft.com/office/2006/documentManagement/types"/>
    <ds:schemaRef ds:uri="http://schemas.microsoft.com/office/2006/metadata/properties"/>
    <ds:schemaRef ds:uri="4286a25a-ab99-4f09-8992-8af467c638c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4b1eff1-e10b-448a-8736-a5422d5b7849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323</Words>
  <Application>Microsoft Office PowerPoint</Application>
  <PresentationFormat>Custom</PresentationFormat>
  <Paragraphs>32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Avenir Next</vt:lpstr>
      <vt:lpstr>Helvetica</vt:lpstr>
      <vt:lpstr>Helvetica Neue</vt:lpstr>
      <vt:lpstr>Helvetica Neue LT Pro 55 Roman</vt:lpstr>
      <vt:lpstr>Helvetica Neue LT Pro 75 Bold</vt:lpstr>
      <vt:lpstr>Helvetica Neue LT Pro 95 Black</vt:lpstr>
      <vt:lpstr>HelveticaNeueLT Pro 55 Roman</vt:lpstr>
      <vt:lpstr>Office Theme</vt:lpstr>
      <vt:lpstr>Identifying my strengths Activity 2, SPHE Emotional Wellbeing, Unit 3</vt:lpstr>
      <vt:lpstr>PowerPoint Presentation</vt:lpstr>
      <vt:lpstr>Journal prompt</vt:lpstr>
      <vt:lpstr>Spotting character strengths</vt:lpstr>
      <vt:lpstr>Dice Game</vt:lpstr>
      <vt:lpstr>Class Strengths Word Cloud</vt:lpstr>
      <vt:lpstr>Discuss</vt:lpstr>
      <vt:lpstr>Reflecting on my strengths</vt:lpstr>
      <vt:lpstr>Inner diamond strengths reflection prompts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Character Strengths Activity 1, SPHE Emotional Wellbeing, Unit 3</dc:title>
  <dc:creator>Meabh McGuinness</dc:creator>
  <cp:lastModifiedBy>Meabh McGuinness</cp:lastModifiedBy>
  <cp:revision>13</cp:revision>
  <dcterms:created xsi:type="dcterms:W3CDTF">2024-12-06T15:45:28Z</dcterms:created>
  <dcterms:modified xsi:type="dcterms:W3CDTF">2025-10-17T13:20:21Z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0x010100A50E56318B6B5F4E84285F3999A79632</vt:lpwstr>
  </property>
</Properties>
</file>