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>
      <p:cViewPr varScale="1">
        <p:scale>
          <a:sx n="109" d="100"/>
          <a:sy n="109" d="100"/>
        </p:scale>
        <p:origin x="1736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955299" y="1487268"/>
            <a:ext cx="4251959" cy="1106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1">
                <a:solidFill>
                  <a:srgbClr val="DE554F"/>
                </a:solidFill>
                <a:latin typeface="Helvetica Neue LT Pro 56 Italic"/>
                <a:cs typeface="Helvetica Neue LT Pro 56 It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rgbClr val="981B1E"/>
                </a:solidFill>
                <a:latin typeface="Helvetica Neue LT Pro 75 Bold"/>
                <a:cs typeface="Helvetica Neue LT Pro 75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0" i="1">
                <a:solidFill>
                  <a:srgbClr val="DE554F"/>
                </a:solidFill>
                <a:latin typeface="Helvetica Neue LT Pro 56 Italic"/>
                <a:cs typeface="Helvetica Neue LT Pro 56 It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981B1E"/>
                </a:solidFill>
                <a:latin typeface="Helvetica Neue LT Pro 75 Bold"/>
                <a:cs typeface="Helvetica Neue LT Pro 75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0" i="1">
                <a:solidFill>
                  <a:srgbClr val="DE554F"/>
                </a:solidFill>
                <a:latin typeface="Helvetica Neue LT Pro 56 Italic"/>
                <a:cs typeface="Helvetica Neue LT Pro 56 It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0" i="1">
                <a:solidFill>
                  <a:srgbClr val="DE554F"/>
                </a:solidFill>
                <a:latin typeface="Helvetica Neue LT Pro 56 Italic"/>
                <a:cs typeface="Helvetica Neue LT Pro 56 It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961" y="145722"/>
            <a:ext cx="10058041" cy="63146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001600" y="2289416"/>
            <a:ext cx="10160" cy="3175"/>
          </a:xfrm>
          <a:custGeom>
            <a:avLst/>
            <a:gdLst/>
            <a:ahLst/>
            <a:cxnLst/>
            <a:rect l="l" t="t" r="r" b="b"/>
            <a:pathLst>
              <a:path w="10160" h="3175">
                <a:moveTo>
                  <a:pt x="9842" y="0"/>
                </a:moveTo>
                <a:lnTo>
                  <a:pt x="6515" y="850"/>
                </a:lnTo>
                <a:lnTo>
                  <a:pt x="3238" y="1777"/>
                </a:lnTo>
                <a:lnTo>
                  <a:pt x="0" y="2806"/>
                </a:lnTo>
                <a:lnTo>
                  <a:pt x="9842" y="2806"/>
                </a:lnTo>
                <a:lnTo>
                  <a:pt x="9842" y="0"/>
                </a:lnTo>
                <a:close/>
              </a:path>
            </a:pathLst>
          </a:custGeom>
          <a:solidFill>
            <a:srgbClr val="D6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4000" y="1782000"/>
            <a:ext cx="7991995" cy="441000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3961" y="145722"/>
            <a:ext cx="10058041" cy="63146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299" y="1326095"/>
            <a:ext cx="4974590" cy="4502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1">
                <a:solidFill>
                  <a:srgbClr val="DE554F"/>
                </a:solidFill>
                <a:latin typeface="Helvetica Neue LT Pro 56 Italic"/>
                <a:cs typeface="Helvetica Neue LT Pro 56 It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5299" y="1487268"/>
            <a:ext cx="4297045" cy="1607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rgbClr val="981B1E"/>
                </a:solidFill>
                <a:latin typeface="Helvetica Neue LT Pro 75 Bold"/>
                <a:cs typeface="Helvetica Neue LT Pro 75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tFCOHom6qWE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9aV4mgVya4?feature=oembed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8788" y="370374"/>
            <a:ext cx="366585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4,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‘Understanding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Thoughts’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20001" y="1440002"/>
            <a:ext cx="9252585" cy="5400040"/>
            <a:chOff x="720001" y="1440002"/>
            <a:chExt cx="9252585" cy="5400040"/>
          </a:xfrm>
        </p:grpSpPr>
        <p:sp>
          <p:nvSpPr>
            <p:cNvPr id="4" name="object 4"/>
            <p:cNvSpPr/>
            <p:nvPr/>
          </p:nvSpPr>
          <p:spPr>
            <a:xfrm>
              <a:off x="720001" y="1440002"/>
              <a:ext cx="9252585" cy="5400040"/>
            </a:xfrm>
            <a:custGeom>
              <a:avLst/>
              <a:gdLst/>
              <a:ahLst/>
              <a:cxnLst/>
              <a:rect l="l" t="t" r="r" b="b"/>
              <a:pathLst>
                <a:path w="9252585" h="5400040">
                  <a:moveTo>
                    <a:pt x="9252000" y="0"/>
                  </a:moveTo>
                  <a:lnTo>
                    <a:pt x="0" y="0"/>
                  </a:lnTo>
                  <a:lnTo>
                    <a:pt x="0" y="5400001"/>
                  </a:lnTo>
                  <a:lnTo>
                    <a:pt x="9252000" y="5400001"/>
                  </a:lnTo>
                  <a:lnTo>
                    <a:pt x="9252000" y="0"/>
                  </a:lnTo>
                  <a:close/>
                </a:path>
              </a:pathLst>
            </a:custGeom>
            <a:solidFill>
              <a:srgbClr val="C5EA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6845" y="3323996"/>
              <a:ext cx="8031162" cy="313800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18669" y="1345944"/>
            <a:ext cx="7454900" cy="1555115"/>
          </a:xfrm>
          <a:prstGeom prst="rect">
            <a:avLst/>
          </a:prstGeom>
        </p:spPr>
        <p:txBody>
          <a:bodyPr vert="horz" wrap="square" lIns="0" tIns="241935" rIns="0" bIns="0" rtlCol="0">
            <a:spAutoFit/>
          </a:bodyPr>
          <a:lstStyle/>
          <a:p>
            <a:pPr marL="34290">
              <a:lnSpc>
                <a:spcPct val="100000"/>
              </a:lnSpc>
              <a:spcBef>
                <a:spcPts val="1905"/>
              </a:spcBef>
            </a:pPr>
            <a:r>
              <a:rPr sz="4900" b="1" i="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Understanding</a:t>
            </a:r>
            <a:r>
              <a:rPr sz="4900" b="1" i="0" spc="5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4900" b="1" i="0" spc="-1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Thoughts</a:t>
            </a:r>
            <a:endParaRPr sz="4900">
              <a:latin typeface="Helvetica Neue LT Pro 75 Bold"/>
              <a:cs typeface="Helvetica Neue LT Pro 75 Bold"/>
            </a:endParaRPr>
          </a:p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b="1" i="0" dirty="0">
                <a:latin typeface="Helvetica Neue LT Pro 75 Bold"/>
                <a:cs typeface="Helvetica Neue LT Pro 75 Bold"/>
              </a:rPr>
              <a:t>Activity</a:t>
            </a:r>
            <a:r>
              <a:rPr b="1" i="0" spc="95" dirty="0">
                <a:latin typeface="Helvetica Neue LT Pro 75 Bold"/>
                <a:cs typeface="Helvetica Neue LT Pro 75 Bold"/>
              </a:rPr>
              <a:t> </a:t>
            </a:r>
            <a:r>
              <a:rPr b="1" i="0" dirty="0">
                <a:latin typeface="Helvetica Neue LT Pro 75 Bold"/>
                <a:cs typeface="Helvetica Neue LT Pro 75 Bold"/>
              </a:rPr>
              <a:t>4,</a:t>
            </a:r>
            <a:r>
              <a:rPr b="1" i="0" spc="95" dirty="0">
                <a:latin typeface="Helvetica Neue LT Pro 75 Bold"/>
                <a:cs typeface="Helvetica Neue LT Pro 75 Bold"/>
              </a:rPr>
              <a:t> </a:t>
            </a:r>
            <a:r>
              <a:rPr b="1" i="0" dirty="0">
                <a:latin typeface="Helvetica Neue LT Pro 75 Bold"/>
                <a:cs typeface="Helvetica Neue LT Pro 75 Bold"/>
              </a:rPr>
              <a:t>SPHE</a:t>
            </a:r>
            <a:r>
              <a:rPr b="1" i="0" spc="100" dirty="0">
                <a:latin typeface="Helvetica Neue LT Pro 75 Bold"/>
                <a:cs typeface="Helvetica Neue LT Pro 75 Bold"/>
              </a:rPr>
              <a:t> </a:t>
            </a:r>
            <a:r>
              <a:rPr b="1" i="0" dirty="0">
                <a:latin typeface="Helvetica Neue LT Pro 75 Bold"/>
                <a:cs typeface="Helvetica Neue LT Pro 75 Bold"/>
              </a:rPr>
              <a:t>Emotional</a:t>
            </a:r>
            <a:r>
              <a:rPr b="1" i="0" spc="95" dirty="0">
                <a:latin typeface="Helvetica Neue LT Pro 75 Bold"/>
                <a:cs typeface="Helvetica Neue LT Pro 75 Bold"/>
              </a:rPr>
              <a:t> </a:t>
            </a:r>
            <a:r>
              <a:rPr b="1" i="0" dirty="0">
                <a:latin typeface="Helvetica Neue LT Pro 75 Bold"/>
                <a:cs typeface="Helvetica Neue LT Pro 75 Bold"/>
              </a:rPr>
              <a:t>Wellbeing,</a:t>
            </a:r>
            <a:r>
              <a:rPr b="1" i="0" spc="95" dirty="0">
                <a:latin typeface="Helvetica Neue LT Pro 75 Bold"/>
                <a:cs typeface="Helvetica Neue LT Pro 75 Bold"/>
              </a:rPr>
              <a:t> </a:t>
            </a:r>
            <a:r>
              <a:rPr b="1" i="0" dirty="0">
                <a:latin typeface="Helvetica Neue LT Pro 75 Bold"/>
                <a:cs typeface="Helvetica Neue LT Pro 75 Bold"/>
              </a:rPr>
              <a:t>Unit</a:t>
            </a:r>
            <a:r>
              <a:rPr b="1" i="0" spc="95" dirty="0">
                <a:latin typeface="Helvetica Neue LT Pro 75 Bold"/>
                <a:cs typeface="Helvetica Neue LT Pro 75 Bold"/>
              </a:rPr>
              <a:t> </a:t>
            </a:r>
            <a:r>
              <a:rPr b="1" i="0" spc="-50" dirty="0">
                <a:latin typeface="Helvetica Neue LT Pro 75 Bold"/>
                <a:cs typeface="Helvetica Neue LT Pro 75 Bold"/>
              </a:rPr>
              <a:t>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8788" y="370374"/>
            <a:ext cx="366585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4,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‘Understanding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Thoughts’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78699" y="3408869"/>
            <a:ext cx="3193415" cy="160274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3100"/>
              </a:lnSpc>
              <a:spcBef>
                <a:spcPts val="215"/>
              </a:spcBef>
            </a:pPr>
            <a:r>
              <a:rPr sz="2600" dirty="0">
                <a:latin typeface="HelveticaNeueLT Pro 55 Roman"/>
                <a:cs typeface="HelveticaNeueLT Pro 55 Roman"/>
              </a:rPr>
              <a:t>Blowing</a:t>
            </a:r>
            <a:r>
              <a:rPr sz="2600" spc="-4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things</a:t>
            </a:r>
            <a:r>
              <a:rPr sz="2600" spc="-3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out</a:t>
            </a:r>
            <a:r>
              <a:rPr sz="2600" spc="-35" dirty="0">
                <a:latin typeface="HelveticaNeueLT Pro 55 Roman"/>
                <a:cs typeface="HelveticaNeueLT Pro 55 Roman"/>
              </a:rPr>
              <a:t> </a:t>
            </a:r>
            <a:r>
              <a:rPr sz="2600" spc="-25" dirty="0">
                <a:latin typeface="HelveticaNeueLT Pro 55 Roman"/>
                <a:cs typeface="HelveticaNeueLT Pro 55 Roman"/>
              </a:rPr>
              <a:t>of </a:t>
            </a:r>
            <a:r>
              <a:rPr sz="2600" dirty="0">
                <a:latin typeface="HelveticaNeueLT Pro 55 Roman"/>
                <a:cs typeface="HelveticaNeueLT Pro 55 Roman"/>
              </a:rPr>
              <a:t>proportion; </a:t>
            </a:r>
            <a:r>
              <a:rPr sz="2600" spc="-10" dirty="0">
                <a:latin typeface="HelveticaNeueLT Pro 55 Roman"/>
                <a:cs typeface="HelveticaNeueLT Pro 55 Roman"/>
              </a:rPr>
              <a:t>dwelling </a:t>
            </a:r>
            <a:r>
              <a:rPr sz="2600" dirty="0">
                <a:latin typeface="HelveticaNeueLT Pro 55 Roman"/>
                <a:cs typeface="HelveticaNeueLT Pro 55 Roman"/>
              </a:rPr>
              <a:t>on</a:t>
            </a:r>
            <a:r>
              <a:rPr sz="2600" spc="-3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the</a:t>
            </a:r>
            <a:r>
              <a:rPr sz="2600" spc="-3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worst</a:t>
            </a:r>
            <a:r>
              <a:rPr sz="2600" spc="-35" dirty="0">
                <a:latin typeface="HelveticaNeueLT Pro 55 Roman"/>
                <a:cs typeface="HelveticaNeueLT Pro 55 Roman"/>
              </a:rPr>
              <a:t> </a:t>
            </a:r>
            <a:r>
              <a:rPr sz="2600" spc="-10" dirty="0">
                <a:latin typeface="HelveticaNeueLT Pro 55 Roman"/>
                <a:cs typeface="HelveticaNeueLT Pro 55 Roman"/>
              </a:rPr>
              <a:t>possible outcomes.</a:t>
            </a:r>
            <a:endParaRPr sz="2600">
              <a:latin typeface="HelveticaNeueLT Pro 55 Roman"/>
              <a:cs typeface="HelveticaNeueLT Pro 55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55299" y="1487268"/>
            <a:ext cx="4672965" cy="110617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>
              <a:lnSpc>
                <a:spcPts val="3950"/>
              </a:lnSpc>
              <a:spcBef>
                <a:spcPts val="740"/>
              </a:spcBef>
              <a:tabLst>
                <a:tab pos="1442085" algn="l"/>
              </a:tabLst>
            </a:pPr>
            <a:r>
              <a:rPr sz="3800" b="1" i="0" spc="-2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TRAP</a:t>
            </a:r>
            <a:r>
              <a:rPr sz="3800" b="1" i="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	</a:t>
            </a:r>
            <a:r>
              <a:rPr sz="3800" b="1" i="0" spc="-25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#5 </a:t>
            </a:r>
            <a:r>
              <a:rPr sz="3800" b="1" i="0" spc="-1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CATASTROPHISING</a:t>
            </a:r>
            <a:endParaRPr sz="3800">
              <a:latin typeface="Helvetica Neue LT Pro 75 Bold"/>
              <a:cs typeface="Helvetica Neue LT Pro 75 Bold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28671" y="1548015"/>
            <a:ext cx="1775457" cy="172210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3833" y="3536825"/>
            <a:ext cx="3822001" cy="228599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8788" y="370374"/>
            <a:ext cx="366585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4,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‘Understanding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Thoughts’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78699" y="3408869"/>
            <a:ext cx="3493770" cy="120904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3100"/>
              </a:lnSpc>
              <a:spcBef>
                <a:spcPts val="215"/>
              </a:spcBef>
            </a:pPr>
            <a:r>
              <a:rPr sz="2600" dirty="0">
                <a:latin typeface="HelveticaNeueLT Pro 55 Roman"/>
                <a:cs typeface="HelveticaNeueLT Pro 55 Roman"/>
              </a:rPr>
              <a:t>When</a:t>
            </a:r>
            <a:r>
              <a:rPr sz="2600" spc="-4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you</a:t>
            </a:r>
            <a:r>
              <a:rPr sz="2600" spc="-4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think</a:t>
            </a:r>
            <a:r>
              <a:rPr sz="2600" spc="-40" dirty="0">
                <a:latin typeface="HelveticaNeueLT Pro 55 Roman"/>
                <a:cs typeface="HelveticaNeueLT Pro 55 Roman"/>
              </a:rPr>
              <a:t> </a:t>
            </a:r>
            <a:r>
              <a:rPr sz="2600" spc="-10" dirty="0">
                <a:latin typeface="HelveticaNeueLT Pro 55 Roman"/>
                <a:cs typeface="HelveticaNeueLT Pro 55 Roman"/>
              </a:rPr>
              <a:t>about </a:t>
            </a:r>
            <a:r>
              <a:rPr sz="2600" dirty="0">
                <a:latin typeface="HelveticaNeueLT Pro 55 Roman"/>
                <a:cs typeface="HelveticaNeueLT Pro 55 Roman"/>
              </a:rPr>
              <a:t>what</a:t>
            </a:r>
            <a:r>
              <a:rPr sz="2600" spc="-5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you</a:t>
            </a:r>
            <a:r>
              <a:rPr sz="2600" spc="-5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“should”</a:t>
            </a:r>
            <a:r>
              <a:rPr sz="2600" spc="-55" dirty="0">
                <a:latin typeface="HelveticaNeueLT Pro 55 Roman"/>
                <a:cs typeface="HelveticaNeueLT Pro 55 Roman"/>
              </a:rPr>
              <a:t> </a:t>
            </a:r>
            <a:r>
              <a:rPr sz="2600" spc="-25" dirty="0">
                <a:latin typeface="HelveticaNeueLT Pro 55 Roman"/>
                <a:cs typeface="HelveticaNeueLT Pro 55 Roman"/>
              </a:rPr>
              <a:t>(or </a:t>
            </a:r>
            <a:r>
              <a:rPr sz="2600" dirty="0">
                <a:latin typeface="HelveticaNeueLT Pro 55 Roman"/>
                <a:cs typeface="HelveticaNeueLT Pro 55 Roman"/>
              </a:rPr>
              <a:t>shouldn’t)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do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or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be</a:t>
            </a:r>
            <a:r>
              <a:rPr sz="2600" spc="-25" dirty="0">
                <a:latin typeface="HelveticaNeueLT Pro 55 Roman"/>
                <a:cs typeface="HelveticaNeueLT Pro 55 Roman"/>
              </a:rPr>
              <a:t> </a:t>
            </a:r>
            <a:r>
              <a:rPr sz="2600" spc="-10" dirty="0">
                <a:latin typeface="HelveticaNeueLT Pro 55 Roman"/>
                <a:cs typeface="HelveticaNeueLT Pro 55 Roman"/>
              </a:rPr>
              <a:t>like.</a:t>
            </a:r>
            <a:endParaRPr sz="2600">
              <a:latin typeface="HelveticaNeueLT Pro 55 Roman"/>
              <a:cs typeface="HelveticaNeueLT Pro 55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55299" y="1487268"/>
            <a:ext cx="2654935" cy="110617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>
              <a:lnSpc>
                <a:spcPts val="3950"/>
              </a:lnSpc>
              <a:spcBef>
                <a:spcPts val="740"/>
              </a:spcBef>
              <a:tabLst>
                <a:tab pos="1442085" algn="l"/>
              </a:tabLst>
            </a:pPr>
            <a:r>
              <a:rPr sz="3800" b="1" spc="-2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TRAP</a:t>
            </a:r>
            <a:r>
              <a:rPr sz="3800" b="1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	</a:t>
            </a:r>
            <a:r>
              <a:rPr sz="3800" b="1" spc="-25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#6 </a:t>
            </a:r>
            <a:r>
              <a:rPr sz="3800" b="1" spc="-1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‘SHOULDS’</a:t>
            </a:r>
            <a:endParaRPr sz="3800">
              <a:latin typeface="Helvetica Neue LT Pro 75 Bold"/>
              <a:cs typeface="Helvetica Neue LT Pro 75 Bold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31498" y="1512011"/>
            <a:ext cx="1775460" cy="172211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6018" y="3485585"/>
            <a:ext cx="3291840" cy="32918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8788" y="370374"/>
            <a:ext cx="366585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4,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‘Understanding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Thoughts’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78699" y="3408869"/>
            <a:ext cx="3659504" cy="160274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3100"/>
              </a:lnSpc>
              <a:spcBef>
                <a:spcPts val="215"/>
              </a:spcBef>
            </a:pPr>
            <a:r>
              <a:rPr sz="2600" dirty="0">
                <a:latin typeface="HelveticaNeueLT Pro 55 Roman"/>
                <a:cs typeface="HelveticaNeueLT Pro 55 Roman"/>
              </a:rPr>
              <a:t>When</a:t>
            </a:r>
            <a:r>
              <a:rPr sz="2600" spc="-2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you</a:t>
            </a:r>
            <a:r>
              <a:rPr sz="2600" spc="-2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predict</a:t>
            </a:r>
            <a:r>
              <a:rPr sz="2600" spc="-25" dirty="0">
                <a:latin typeface="HelveticaNeueLT Pro 55 Roman"/>
                <a:cs typeface="HelveticaNeueLT Pro 55 Roman"/>
              </a:rPr>
              <a:t> or </a:t>
            </a:r>
            <a:r>
              <a:rPr sz="2600" dirty="0">
                <a:latin typeface="HelveticaNeueLT Pro 55 Roman"/>
                <a:cs typeface="HelveticaNeueLT Pro 55 Roman"/>
              </a:rPr>
              <a:t>assume</a:t>
            </a:r>
            <a:r>
              <a:rPr sz="2600" spc="-11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something</a:t>
            </a:r>
            <a:r>
              <a:rPr sz="2600" spc="-105" dirty="0">
                <a:latin typeface="HelveticaNeueLT Pro 55 Roman"/>
                <a:cs typeface="HelveticaNeueLT Pro 55 Roman"/>
              </a:rPr>
              <a:t> </a:t>
            </a:r>
            <a:r>
              <a:rPr sz="2600" spc="-10" dirty="0">
                <a:latin typeface="HelveticaNeueLT Pro 55 Roman"/>
                <a:cs typeface="HelveticaNeueLT Pro 55 Roman"/>
              </a:rPr>
              <a:t>‘bad’ </a:t>
            </a:r>
            <a:r>
              <a:rPr sz="2600" dirty="0">
                <a:latin typeface="HelveticaNeueLT Pro 55 Roman"/>
                <a:cs typeface="HelveticaNeueLT Pro 55 Roman"/>
              </a:rPr>
              <a:t>will</a:t>
            </a:r>
            <a:r>
              <a:rPr sz="2600" spc="-6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happen</a:t>
            </a:r>
            <a:r>
              <a:rPr sz="2600" spc="-6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without</a:t>
            </a:r>
            <a:r>
              <a:rPr sz="2600" spc="-55" dirty="0">
                <a:latin typeface="HelveticaNeueLT Pro 55 Roman"/>
                <a:cs typeface="HelveticaNeueLT Pro 55 Roman"/>
              </a:rPr>
              <a:t> </a:t>
            </a:r>
            <a:r>
              <a:rPr sz="2600" spc="-25" dirty="0">
                <a:latin typeface="HelveticaNeueLT Pro 55 Roman"/>
                <a:cs typeface="HelveticaNeueLT Pro 55 Roman"/>
              </a:rPr>
              <a:t>any </a:t>
            </a:r>
            <a:r>
              <a:rPr sz="2600" dirty="0">
                <a:latin typeface="HelveticaNeueLT Pro 55 Roman"/>
                <a:cs typeface="HelveticaNeueLT Pro 55 Roman"/>
              </a:rPr>
              <a:t>real</a:t>
            </a:r>
            <a:r>
              <a:rPr sz="2600" spc="-45" dirty="0">
                <a:latin typeface="HelveticaNeueLT Pro 55 Roman"/>
                <a:cs typeface="HelveticaNeueLT Pro 55 Roman"/>
              </a:rPr>
              <a:t> </a:t>
            </a:r>
            <a:r>
              <a:rPr sz="2600" spc="-10" dirty="0">
                <a:latin typeface="HelveticaNeueLT Pro 55 Roman"/>
                <a:cs typeface="HelveticaNeueLT Pro 55 Roman"/>
              </a:rPr>
              <a:t>evidence.</a:t>
            </a:r>
            <a:endParaRPr sz="2600">
              <a:latin typeface="HelveticaNeueLT Pro 55 Roman"/>
              <a:cs typeface="HelveticaNeueLT Pro 55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55299" y="1487268"/>
            <a:ext cx="4538980" cy="1106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55"/>
              </a:lnSpc>
              <a:spcBef>
                <a:spcPts val="100"/>
              </a:spcBef>
              <a:tabLst>
                <a:tab pos="1442085" algn="l"/>
              </a:tabLst>
            </a:pPr>
            <a:r>
              <a:rPr sz="3800" b="1" i="0" spc="-2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TRAP</a:t>
            </a:r>
            <a:r>
              <a:rPr sz="3800" b="1" i="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	</a:t>
            </a:r>
            <a:r>
              <a:rPr sz="3800" b="1" i="0" spc="-25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#7</a:t>
            </a:r>
            <a:endParaRPr sz="3800">
              <a:latin typeface="Helvetica Neue LT Pro 75 Bold"/>
              <a:cs typeface="Helvetica Neue LT Pro 75 Bold"/>
            </a:endParaRPr>
          </a:p>
          <a:p>
            <a:pPr marL="12700">
              <a:lnSpc>
                <a:spcPts val="4255"/>
              </a:lnSpc>
              <a:tabLst>
                <a:tab pos="2479675" algn="l"/>
              </a:tabLst>
            </a:pPr>
            <a:r>
              <a:rPr sz="3800" b="1" i="0" spc="-1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FORTUNE</a:t>
            </a:r>
            <a:r>
              <a:rPr sz="3800" b="1" i="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	</a:t>
            </a:r>
            <a:r>
              <a:rPr sz="3800" b="1" i="0" spc="-1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TELLING</a:t>
            </a:r>
            <a:endParaRPr sz="3800">
              <a:latin typeface="Helvetica Neue LT Pro 75 Bold"/>
              <a:cs typeface="Helvetica Neue LT Pro 75 Bold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31498" y="1512011"/>
            <a:ext cx="1775460" cy="172211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1238" y="3660845"/>
            <a:ext cx="3649981" cy="32689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8788" y="370374"/>
            <a:ext cx="366585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4,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‘Understanding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Thoughts’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0699" y="1932725"/>
            <a:ext cx="9221470" cy="494157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4680585">
              <a:lnSpc>
                <a:spcPts val="3100"/>
              </a:lnSpc>
              <a:spcBef>
                <a:spcPts val="219"/>
              </a:spcBef>
            </a:pPr>
            <a:r>
              <a:rPr sz="2600" b="1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List</a:t>
            </a:r>
            <a:r>
              <a:rPr sz="2600" b="1" spc="-1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2600" b="1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three</a:t>
            </a:r>
            <a:r>
              <a:rPr sz="2600" b="1" spc="-1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2600" b="1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things</a:t>
            </a:r>
            <a:r>
              <a:rPr sz="2600" b="1" spc="-1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2600" b="1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that</a:t>
            </a:r>
            <a:r>
              <a:rPr sz="2600" b="1" spc="-1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2600" b="1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you</a:t>
            </a:r>
            <a:r>
              <a:rPr sz="2600" b="1" spc="-1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2600" b="1" spc="-25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are </a:t>
            </a:r>
            <a:r>
              <a:rPr sz="2600" b="1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grateful </a:t>
            </a:r>
            <a:r>
              <a:rPr sz="2600" b="1" spc="-2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for.</a:t>
            </a:r>
            <a:endParaRPr sz="2600">
              <a:latin typeface="Helvetica Neue LT Pro 75 Bold"/>
              <a:cs typeface="Helvetica Neue LT Pro 75 Bold"/>
            </a:endParaRPr>
          </a:p>
          <a:p>
            <a:pPr marL="12700" marR="4344035">
              <a:lnSpc>
                <a:spcPts val="3080"/>
              </a:lnSpc>
              <a:spcBef>
                <a:spcPts val="1235"/>
              </a:spcBef>
            </a:pPr>
            <a:r>
              <a:rPr sz="2600" i="1" dirty="0">
                <a:latin typeface="Helvetica Neue LT Pro 56 Italic"/>
                <a:cs typeface="Helvetica Neue LT Pro 56 Italic"/>
              </a:rPr>
              <a:t>Try</a:t>
            </a:r>
            <a:r>
              <a:rPr sz="2600" i="1" spc="-30" dirty="0">
                <a:latin typeface="Helvetica Neue LT Pro 56 Italic"/>
                <a:cs typeface="Helvetica Neue LT Pro 56 Italic"/>
              </a:rPr>
              <a:t> </a:t>
            </a:r>
            <a:r>
              <a:rPr sz="2600" i="1" dirty="0">
                <a:latin typeface="Helvetica Neue LT Pro 56 Italic"/>
                <a:cs typeface="Helvetica Neue LT Pro 56 Italic"/>
              </a:rPr>
              <a:t>to</a:t>
            </a:r>
            <a:r>
              <a:rPr sz="2600" i="1" spc="-25" dirty="0">
                <a:latin typeface="Helvetica Neue LT Pro 56 Italic"/>
                <a:cs typeface="Helvetica Neue LT Pro 56 Italic"/>
              </a:rPr>
              <a:t> </a:t>
            </a:r>
            <a:r>
              <a:rPr sz="2600" i="1" dirty="0">
                <a:latin typeface="Helvetica Neue LT Pro 56 Italic"/>
                <a:cs typeface="Helvetica Neue LT Pro 56 Italic"/>
              </a:rPr>
              <a:t>be</a:t>
            </a:r>
            <a:r>
              <a:rPr sz="2600" i="1" spc="-25" dirty="0">
                <a:latin typeface="Helvetica Neue LT Pro 56 Italic"/>
                <a:cs typeface="Helvetica Neue LT Pro 56 Italic"/>
              </a:rPr>
              <a:t> </a:t>
            </a:r>
            <a:r>
              <a:rPr sz="2600" i="1" dirty="0">
                <a:latin typeface="Helvetica Neue LT Pro 56 Italic"/>
                <a:cs typeface="Helvetica Neue LT Pro 56 Italic"/>
              </a:rPr>
              <a:t>as</a:t>
            </a:r>
            <a:r>
              <a:rPr sz="2600" i="1" spc="-25" dirty="0">
                <a:latin typeface="Helvetica Neue LT Pro 56 Italic"/>
                <a:cs typeface="Helvetica Neue LT Pro 56 Italic"/>
              </a:rPr>
              <a:t> </a:t>
            </a:r>
            <a:r>
              <a:rPr sz="2600" i="1" dirty="0">
                <a:latin typeface="Helvetica Neue LT Pro 56 Italic"/>
                <a:cs typeface="Helvetica Neue LT Pro 56 Italic"/>
              </a:rPr>
              <a:t>specific</a:t>
            </a:r>
            <a:r>
              <a:rPr sz="2600" i="1" spc="-25" dirty="0">
                <a:latin typeface="Helvetica Neue LT Pro 56 Italic"/>
                <a:cs typeface="Helvetica Neue LT Pro 56 Italic"/>
              </a:rPr>
              <a:t> </a:t>
            </a:r>
            <a:r>
              <a:rPr sz="2600" i="1" dirty="0">
                <a:latin typeface="Helvetica Neue LT Pro 56 Italic"/>
                <a:cs typeface="Helvetica Neue LT Pro 56 Italic"/>
              </a:rPr>
              <a:t>and</a:t>
            </a:r>
            <a:r>
              <a:rPr sz="2600" i="1" spc="-30" dirty="0">
                <a:latin typeface="Helvetica Neue LT Pro 56 Italic"/>
                <a:cs typeface="Helvetica Neue LT Pro 56 Italic"/>
              </a:rPr>
              <a:t> </a:t>
            </a:r>
            <a:r>
              <a:rPr sz="2600" i="1" spc="-10" dirty="0">
                <a:latin typeface="Helvetica Neue LT Pro 56 Italic"/>
                <a:cs typeface="Helvetica Neue LT Pro 56 Italic"/>
              </a:rPr>
              <a:t>detailed </a:t>
            </a:r>
            <a:r>
              <a:rPr sz="2600" i="1" dirty="0">
                <a:latin typeface="Helvetica Neue LT Pro 56 Italic"/>
                <a:cs typeface="Helvetica Neue LT Pro 56 Italic"/>
              </a:rPr>
              <a:t>as </a:t>
            </a:r>
            <a:r>
              <a:rPr sz="2600" i="1" spc="-10" dirty="0">
                <a:latin typeface="Helvetica Neue LT Pro 56 Italic"/>
                <a:cs typeface="Helvetica Neue LT Pro 56 Italic"/>
              </a:rPr>
              <a:t>possible.</a:t>
            </a:r>
            <a:endParaRPr sz="2600">
              <a:latin typeface="Helvetica Neue LT Pro 56 Italic"/>
              <a:cs typeface="Helvetica Neue LT Pro 56 Italic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endParaRPr sz="2600">
              <a:latin typeface="Helvetica Neue LT Pro 56 Italic"/>
              <a:cs typeface="Helvetica Neue LT Pro 56 Italic"/>
            </a:endParaRPr>
          </a:p>
          <a:p>
            <a:pPr marL="12700">
              <a:lnSpc>
                <a:spcPct val="100000"/>
              </a:lnSpc>
            </a:pPr>
            <a:r>
              <a:rPr sz="2600" b="1" dirty="0">
                <a:latin typeface="Helvetica Neue LT Pro 75 Bold"/>
                <a:cs typeface="Helvetica Neue LT Pro 75 Bold"/>
              </a:rPr>
              <a:t>Example: I am </a:t>
            </a:r>
            <a:r>
              <a:rPr sz="2600" b="1" spc="-10" dirty="0">
                <a:latin typeface="Helvetica Neue LT Pro 75 Bold"/>
                <a:cs typeface="Helvetica Neue LT Pro 75 Bold"/>
              </a:rPr>
              <a:t>grateful...</a:t>
            </a:r>
            <a:endParaRPr sz="2600">
              <a:latin typeface="Helvetica Neue LT Pro 75 Bold"/>
              <a:cs typeface="Helvetica Neue LT Pro 75 Bold"/>
            </a:endParaRPr>
          </a:p>
          <a:p>
            <a:pPr marL="240665" marR="17780" indent="-228600">
              <a:lnSpc>
                <a:spcPts val="3100"/>
              </a:lnSpc>
              <a:spcBef>
                <a:spcPts val="385"/>
              </a:spcBef>
              <a:buSzPct val="42307"/>
              <a:buFont typeface="Avenir Next"/>
              <a:buChar char="•"/>
              <a:tabLst>
                <a:tab pos="240665" algn="l"/>
              </a:tabLst>
            </a:pPr>
            <a:r>
              <a:rPr sz="2600" dirty="0">
                <a:latin typeface="HelveticaNeueLT Pro 55 Roman"/>
                <a:cs typeface="HelveticaNeueLT Pro 55 Roman"/>
              </a:rPr>
              <a:t>For</a:t>
            </a:r>
            <a:r>
              <a:rPr sz="2600" spc="-2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the</a:t>
            </a:r>
            <a:r>
              <a:rPr sz="2600" spc="-2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teacher</a:t>
            </a:r>
            <a:r>
              <a:rPr sz="2600" spc="-2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who</a:t>
            </a:r>
            <a:r>
              <a:rPr sz="2600" spc="-2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said</a:t>
            </a:r>
            <a:r>
              <a:rPr sz="2600" spc="-2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hello</a:t>
            </a:r>
            <a:r>
              <a:rPr sz="2600" spc="-2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to</a:t>
            </a:r>
            <a:r>
              <a:rPr sz="2600" spc="-2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me</a:t>
            </a:r>
            <a:r>
              <a:rPr sz="2600" spc="-2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today</a:t>
            </a:r>
            <a:r>
              <a:rPr sz="2600" spc="-2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and</a:t>
            </a:r>
            <a:r>
              <a:rPr sz="2600" spc="-2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made</a:t>
            </a:r>
            <a:r>
              <a:rPr sz="2600" spc="-25" dirty="0">
                <a:latin typeface="HelveticaNeueLT Pro 55 Roman"/>
                <a:cs typeface="HelveticaNeueLT Pro 55 Roman"/>
              </a:rPr>
              <a:t> </a:t>
            </a:r>
            <a:r>
              <a:rPr sz="2600" spc="-10" dirty="0">
                <a:latin typeface="HelveticaNeueLT Pro 55 Roman"/>
                <a:cs typeface="HelveticaNeueLT Pro 55 Roman"/>
              </a:rPr>
              <a:t>school </a:t>
            </a:r>
            <a:r>
              <a:rPr sz="2600" dirty="0">
                <a:latin typeface="HelveticaNeueLT Pro 55 Roman"/>
                <a:cs typeface="HelveticaNeueLT Pro 55 Roman"/>
              </a:rPr>
              <a:t>a</a:t>
            </a:r>
            <a:r>
              <a:rPr sz="2600" spc="-4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better</a:t>
            </a:r>
            <a:r>
              <a:rPr sz="2600" spc="-4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place</a:t>
            </a:r>
            <a:r>
              <a:rPr sz="2600" spc="-4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to</a:t>
            </a:r>
            <a:r>
              <a:rPr sz="2600" spc="-40" dirty="0">
                <a:latin typeface="HelveticaNeueLT Pro 55 Roman"/>
                <a:cs typeface="HelveticaNeueLT Pro 55 Roman"/>
              </a:rPr>
              <a:t> </a:t>
            </a:r>
            <a:r>
              <a:rPr sz="2600" spc="-25" dirty="0">
                <a:latin typeface="HelveticaNeueLT Pro 55 Roman"/>
                <a:cs typeface="HelveticaNeueLT Pro 55 Roman"/>
              </a:rPr>
              <a:t>be.</a:t>
            </a:r>
            <a:endParaRPr sz="2600">
              <a:latin typeface="HelveticaNeueLT Pro 55 Roman"/>
              <a:cs typeface="HelveticaNeueLT Pro 55 Roman"/>
            </a:endParaRPr>
          </a:p>
          <a:p>
            <a:pPr marL="240665" indent="-227965">
              <a:lnSpc>
                <a:spcPct val="100000"/>
              </a:lnSpc>
              <a:spcBef>
                <a:spcPts val="1300"/>
              </a:spcBef>
              <a:buSzPct val="42307"/>
              <a:buFont typeface="Avenir Next"/>
              <a:buChar char="•"/>
              <a:tabLst>
                <a:tab pos="240665" algn="l"/>
              </a:tabLst>
            </a:pPr>
            <a:r>
              <a:rPr sz="2600" dirty="0">
                <a:latin typeface="HelveticaNeueLT Pro 55 Roman"/>
                <a:cs typeface="HelveticaNeueLT Pro 55 Roman"/>
              </a:rPr>
              <a:t>For</a:t>
            </a:r>
            <a:r>
              <a:rPr sz="2600" spc="-3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my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best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friend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who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made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me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laugh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this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spc="-10" dirty="0">
                <a:latin typeface="HelveticaNeueLT Pro 55 Roman"/>
                <a:cs typeface="HelveticaNeueLT Pro 55 Roman"/>
              </a:rPr>
              <a:t>morning.</a:t>
            </a:r>
            <a:endParaRPr sz="2600">
              <a:latin typeface="HelveticaNeueLT Pro 55 Roman"/>
              <a:cs typeface="HelveticaNeueLT Pro 55 Roman"/>
            </a:endParaRPr>
          </a:p>
          <a:p>
            <a:pPr marL="240665" marR="5080" indent="-228600">
              <a:lnSpc>
                <a:spcPts val="3100"/>
              </a:lnSpc>
              <a:spcBef>
                <a:spcPts val="1515"/>
              </a:spcBef>
              <a:buSzPct val="42307"/>
              <a:buFont typeface="Avenir Next"/>
              <a:buChar char="•"/>
              <a:tabLst>
                <a:tab pos="240665" algn="l"/>
              </a:tabLst>
            </a:pPr>
            <a:r>
              <a:rPr sz="2600" dirty="0">
                <a:latin typeface="HelveticaNeueLT Pro 55 Roman"/>
                <a:cs typeface="HelveticaNeueLT Pro 55 Roman"/>
              </a:rPr>
              <a:t>For</a:t>
            </a:r>
            <a:r>
              <a:rPr sz="2600" spc="-5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my</a:t>
            </a:r>
            <a:r>
              <a:rPr sz="2600" spc="-5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breakfast</a:t>
            </a:r>
            <a:r>
              <a:rPr sz="2600" spc="-4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that</a:t>
            </a:r>
            <a:r>
              <a:rPr sz="2600" spc="-5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nourishes</a:t>
            </a:r>
            <a:r>
              <a:rPr sz="2600" spc="-4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me</a:t>
            </a:r>
            <a:r>
              <a:rPr sz="2600" spc="-5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and</a:t>
            </a:r>
            <a:r>
              <a:rPr sz="2600" spc="-5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because</a:t>
            </a:r>
            <a:r>
              <a:rPr sz="2600" spc="-4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I</a:t>
            </a:r>
            <a:r>
              <a:rPr sz="2600" spc="-5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share</a:t>
            </a:r>
            <a:r>
              <a:rPr sz="2600" spc="-45" dirty="0">
                <a:latin typeface="HelveticaNeueLT Pro 55 Roman"/>
                <a:cs typeface="HelveticaNeueLT Pro 55 Roman"/>
              </a:rPr>
              <a:t> </a:t>
            </a:r>
            <a:r>
              <a:rPr sz="2600" spc="-20" dirty="0">
                <a:latin typeface="HelveticaNeueLT Pro 55 Roman"/>
                <a:cs typeface="HelveticaNeueLT Pro 55 Roman"/>
              </a:rPr>
              <a:t>that </a:t>
            </a:r>
            <a:r>
              <a:rPr sz="2600" dirty="0">
                <a:latin typeface="HelveticaNeueLT Pro 55 Roman"/>
                <a:cs typeface="HelveticaNeueLT Pro 55 Roman"/>
              </a:rPr>
              <a:t>time</a:t>
            </a:r>
            <a:r>
              <a:rPr sz="2600" spc="-3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with</a:t>
            </a:r>
            <a:r>
              <a:rPr sz="2600" spc="-3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my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spc="-10" dirty="0">
                <a:latin typeface="HelveticaNeueLT Pro 55 Roman"/>
                <a:cs typeface="HelveticaNeueLT Pro 55 Roman"/>
              </a:rPr>
              <a:t>family.</a:t>
            </a:r>
            <a:endParaRPr sz="2600">
              <a:latin typeface="HelveticaNeueLT Pro 55 Roman"/>
              <a:cs typeface="HelveticaNeueLT Pro 55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9431" y="1440002"/>
            <a:ext cx="3852570" cy="260399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b="1" i="0" dirty="0">
                <a:latin typeface="Helvetica Neue LT Pro 75 Bold"/>
                <a:cs typeface="Helvetica Neue LT Pro 75 Bold"/>
              </a:rPr>
              <a:t>Step</a:t>
            </a:r>
            <a:r>
              <a:rPr b="1" i="0" spc="75" dirty="0">
                <a:latin typeface="Helvetica Neue LT Pro 75 Bold"/>
                <a:cs typeface="Helvetica Neue LT Pro 75 Bold"/>
              </a:rPr>
              <a:t> </a:t>
            </a:r>
            <a:r>
              <a:rPr b="1" i="0" dirty="0">
                <a:latin typeface="Helvetica Neue LT Pro 75 Bold"/>
                <a:cs typeface="Helvetica Neue LT Pro 75 Bold"/>
              </a:rPr>
              <a:t>2:</a:t>
            </a:r>
            <a:r>
              <a:rPr b="1" i="0" spc="75" dirty="0">
                <a:latin typeface="Helvetica Neue LT Pro 75 Bold"/>
                <a:cs typeface="Helvetica Neue LT Pro 75 Bold"/>
              </a:rPr>
              <a:t> </a:t>
            </a:r>
            <a:r>
              <a:rPr dirty="0"/>
              <a:t>Gratitude</a:t>
            </a:r>
            <a:r>
              <a:rPr spc="75" dirty="0"/>
              <a:t> </a:t>
            </a:r>
            <a:r>
              <a:rPr spc="-10" dirty="0"/>
              <a:t>Exercise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8788" y="370374"/>
            <a:ext cx="366585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4,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‘Understanding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Thoughts’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0699" y="1918967"/>
            <a:ext cx="8832850" cy="419735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4879340">
              <a:lnSpc>
                <a:spcPts val="3100"/>
              </a:lnSpc>
              <a:spcBef>
                <a:spcPts val="219"/>
              </a:spcBef>
            </a:pPr>
            <a:r>
              <a:rPr sz="2600" dirty="0">
                <a:latin typeface="HelveticaNeueLT Pro 55 Roman"/>
                <a:cs typeface="HelveticaNeueLT Pro 55 Roman"/>
              </a:rPr>
              <a:t>Our</a:t>
            </a:r>
            <a:r>
              <a:rPr sz="2600" spc="-9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thoughts</a:t>
            </a:r>
            <a:r>
              <a:rPr sz="2600" spc="-8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influence</a:t>
            </a:r>
            <a:r>
              <a:rPr sz="2600" spc="-85" dirty="0">
                <a:latin typeface="HelveticaNeueLT Pro 55 Roman"/>
                <a:cs typeface="HelveticaNeueLT Pro 55 Roman"/>
              </a:rPr>
              <a:t> </a:t>
            </a:r>
            <a:r>
              <a:rPr sz="2600" spc="-25" dirty="0">
                <a:latin typeface="HelveticaNeueLT Pro 55 Roman"/>
                <a:cs typeface="HelveticaNeueLT Pro 55 Roman"/>
              </a:rPr>
              <a:t>our </a:t>
            </a:r>
            <a:r>
              <a:rPr sz="2600" dirty="0">
                <a:latin typeface="HelveticaNeueLT Pro 55 Roman"/>
                <a:cs typeface="HelveticaNeueLT Pro 55 Roman"/>
              </a:rPr>
              <a:t>feelings</a:t>
            </a:r>
            <a:r>
              <a:rPr sz="2600" spc="-7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and</a:t>
            </a:r>
            <a:r>
              <a:rPr sz="2600" spc="-65" dirty="0">
                <a:latin typeface="HelveticaNeueLT Pro 55 Roman"/>
                <a:cs typeface="HelveticaNeueLT Pro 55 Roman"/>
              </a:rPr>
              <a:t> </a:t>
            </a:r>
            <a:r>
              <a:rPr sz="2600" spc="-10" dirty="0">
                <a:latin typeface="HelveticaNeueLT Pro 55 Roman"/>
                <a:cs typeface="HelveticaNeueLT Pro 55 Roman"/>
              </a:rPr>
              <a:t>actions.</a:t>
            </a:r>
            <a:endParaRPr sz="2600">
              <a:latin typeface="HelveticaNeueLT Pro 55 Roman"/>
              <a:cs typeface="HelveticaNeueLT Pro 55 Roman"/>
            </a:endParaRPr>
          </a:p>
          <a:p>
            <a:pPr marL="12700" marR="4281805" algn="just">
              <a:lnSpc>
                <a:spcPct val="108400"/>
              </a:lnSpc>
              <a:spcBef>
                <a:spcPts val="610"/>
              </a:spcBef>
            </a:pPr>
            <a:r>
              <a:rPr sz="2600" b="1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Gratitude</a:t>
            </a:r>
            <a:r>
              <a:rPr sz="2600" b="1" spc="-1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2600" b="1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is</a:t>
            </a:r>
            <a:r>
              <a:rPr sz="2600" b="1" spc="-5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2600" b="1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recognising</a:t>
            </a:r>
            <a:r>
              <a:rPr sz="2600" b="1" spc="-1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2600" b="1" spc="-25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and </a:t>
            </a:r>
            <a:r>
              <a:rPr sz="2600" b="1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appreciating the good </a:t>
            </a:r>
            <a:r>
              <a:rPr sz="2600" b="1" spc="-1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things </a:t>
            </a:r>
            <a:r>
              <a:rPr sz="2600" b="1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in our </a:t>
            </a:r>
            <a:r>
              <a:rPr sz="2600" b="1" spc="-1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lives.</a:t>
            </a:r>
            <a:endParaRPr sz="2600">
              <a:latin typeface="Helvetica Neue LT Pro 75 Bold"/>
              <a:cs typeface="Helvetica Neue LT Pro 75 Bold"/>
            </a:endParaRPr>
          </a:p>
          <a:p>
            <a:pPr>
              <a:lnSpc>
                <a:spcPct val="100000"/>
              </a:lnSpc>
              <a:spcBef>
                <a:spcPts val="345"/>
              </a:spcBef>
            </a:pPr>
            <a:endParaRPr sz="2600">
              <a:latin typeface="Helvetica Neue LT Pro 75 Bold"/>
              <a:cs typeface="Helvetica Neue LT Pro 75 Bold"/>
            </a:endParaRPr>
          </a:p>
          <a:p>
            <a:pPr marL="12700" marR="5080" algn="just">
              <a:lnSpc>
                <a:spcPts val="3100"/>
              </a:lnSpc>
            </a:pPr>
            <a:r>
              <a:rPr sz="2600" dirty="0">
                <a:latin typeface="HelveticaNeueLT Pro 55 Roman"/>
                <a:cs typeface="HelveticaNeueLT Pro 55 Roman"/>
              </a:rPr>
              <a:t>Practicing</a:t>
            </a:r>
            <a:r>
              <a:rPr sz="2600" spc="-7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gratitude,</a:t>
            </a:r>
            <a:r>
              <a:rPr sz="2600" spc="-7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can</a:t>
            </a:r>
            <a:r>
              <a:rPr sz="2600" spc="-7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help</a:t>
            </a:r>
            <a:r>
              <a:rPr sz="2600" spc="-7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promote</a:t>
            </a:r>
            <a:r>
              <a:rPr sz="2600" spc="-7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balanced</a:t>
            </a:r>
            <a:r>
              <a:rPr sz="2600" spc="-7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thinking</a:t>
            </a:r>
            <a:r>
              <a:rPr sz="2600" spc="-75" dirty="0">
                <a:latin typeface="HelveticaNeueLT Pro 55 Roman"/>
                <a:cs typeface="HelveticaNeueLT Pro 55 Roman"/>
              </a:rPr>
              <a:t> </a:t>
            </a:r>
            <a:r>
              <a:rPr sz="2600" spc="-25" dirty="0">
                <a:latin typeface="HelveticaNeueLT Pro 55 Roman"/>
                <a:cs typeface="HelveticaNeueLT Pro 55 Roman"/>
              </a:rPr>
              <a:t>as </a:t>
            </a:r>
            <a:r>
              <a:rPr sz="2600" dirty="0">
                <a:latin typeface="HelveticaNeueLT Pro 55 Roman"/>
                <a:cs typeface="HelveticaNeueLT Pro 55 Roman"/>
              </a:rPr>
              <a:t>we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learn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to</a:t>
            </a:r>
            <a:r>
              <a:rPr sz="2600" spc="-2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focus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on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the</a:t>
            </a:r>
            <a:r>
              <a:rPr sz="2600" spc="-2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positive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which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improves</a:t>
            </a:r>
            <a:r>
              <a:rPr sz="2600" spc="-2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our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spc="-20" dirty="0">
                <a:latin typeface="HelveticaNeueLT Pro 55 Roman"/>
                <a:cs typeface="HelveticaNeueLT Pro 55 Roman"/>
              </a:rPr>
              <a:t>mood </a:t>
            </a:r>
            <a:r>
              <a:rPr sz="2600" dirty="0">
                <a:latin typeface="HelveticaNeueLT Pro 55 Roman"/>
                <a:cs typeface="HelveticaNeueLT Pro 55 Roman"/>
              </a:rPr>
              <a:t>and</a:t>
            </a:r>
            <a:r>
              <a:rPr sz="2600" spc="-3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overall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wellbeing.</a:t>
            </a:r>
            <a:r>
              <a:rPr sz="2600" spc="-3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It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does</a:t>
            </a:r>
            <a:r>
              <a:rPr sz="2600" spc="-3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not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take</a:t>
            </a:r>
            <a:r>
              <a:rPr sz="2600" spc="-3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our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worries</a:t>
            </a:r>
            <a:r>
              <a:rPr sz="2600" spc="-3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away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spc="-25" dirty="0">
                <a:latin typeface="HelveticaNeueLT Pro 55 Roman"/>
                <a:cs typeface="HelveticaNeueLT Pro 55 Roman"/>
              </a:rPr>
              <a:t>but </a:t>
            </a:r>
            <a:r>
              <a:rPr sz="2600" dirty="0">
                <a:latin typeface="HelveticaNeueLT Pro 55 Roman"/>
                <a:cs typeface="HelveticaNeueLT Pro 55 Roman"/>
              </a:rPr>
              <a:t>allows</a:t>
            </a:r>
            <a:r>
              <a:rPr sz="2600" spc="-2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us</a:t>
            </a:r>
            <a:r>
              <a:rPr sz="2600" spc="-2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space</a:t>
            </a:r>
            <a:r>
              <a:rPr sz="2600" spc="-2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to</a:t>
            </a:r>
            <a:r>
              <a:rPr sz="2600" spc="-2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consider</a:t>
            </a:r>
            <a:r>
              <a:rPr sz="2600" spc="-2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the</a:t>
            </a:r>
            <a:r>
              <a:rPr sz="2600" spc="-2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bigger</a:t>
            </a:r>
            <a:r>
              <a:rPr sz="2600" spc="-20" dirty="0">
                <a:latin typeface="HelveticaNeueLT Pro 55 Roman"/>
                <a:cs typeface="HelveticaNeueLT Pro 55 Roman"/>
              </a:rPr>
              <a:t> </a:t>
            </a:r>
            <a:r>
              <a:rPr sz="2600" spc="-10" dirty="0">
                <a:latin typeface="HelveticaNeueLT Pro 55 Roman"/>
                <a:cs typeface="HelveticaNeueLT Pro 55 Roman"/>
              </a:rPr>
              <a:t>picture.</a:t>
            </a:r>
            <a:endParaRPr sz="2600">
              <a:latin typeface="HelveticaNeueLT Pro 55 Roman"/>
              <a:cs typeface="HelveticaNeueLT Pro 55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7299" y="1418013"/>
            <a:ext cx="2915285" cy="4502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Gratitude</a:t>
            </a:r>
            <a:r>
              <a:rPr spc="114" dirty="0"/>
              <a:t> </a:t>
            </a:r>
            <a:r>
              <a:rPr spc="-10" dirty="0"/>
              <a:t>Exercise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9432" y="1440014"/>
            <a:ext cx="3852567" cy="260398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8788" y="370374"/>
            <a:ext cx="366585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4,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‘Understanding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Thoughts’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84700" y="6462859"/>
            <a:ext cx="504634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HelveticaNeueLT Pro 55 Roman"/>
                <a:cs typeface="HelveticaNeueLT Pro 55 Roman"/>
              </a:rPr>
              <a:t>St</a:t>
            </a:r>
            <a:r>
              <a:rPr sz="2600" spc="-7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Patrick’s</a:t>
            </a:r>
            <a:r>
              <a:rPr sz="2600" spc="-7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Mental</a:t>
            </a:r>
            <a:r>
              <a:rPr sz="2600" spc="-7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Health</a:t>
            </a:r>
            <a:r>
              <a:rPr sz="2600" spc="-70" dirty="0">
                <a:latin typeface="HelveticaNeueLT Pro 55 Roman"/>
                <a:cs typeface="HelveticaNeueLT Pro 55 Roman"/>
              </a:rPr>
              <a:t> </a:t>
            </a:r>
            <a:r>
              <a:rPr sz="2600" spc="-10" dirty="0">
                <a:latin typeface="HelveticaNeueLT Pro 55 Roman"/>
                <a:cs typeface="HelveticaNeueLT Pro 55 Roman"/>
              </a:rPr>
              <a:t>Service</a:t>
            </a:r>
            <a:endParaRPr sz="2600">
              <a:latin typeface="HelveticaNeueLT Pro 55 Roman"/>
              <a:cs typeface="HelveticaNeueLT Pro 55 Roman"/>
            </a:endParaRPr>
          </a:p>
        </p:txBody>
      </p:sp>
      <p:pic>
        <p:nvPicPr>
          <p:cNvPr id="4" name="Online Media 3" descr="Taking Time Out | Observing Our Thoughts">
            <a:hlinkClick r:id="" action="ppaction://media"/>
            <a:extLst>
              <a:ext uri="{FF2B5EF4-FFF2-40B4-BE49-F238E27FC236}">
                <a16:creationId xmlns:a16="http://schemas.microsoft.com/office/drawing/2014/main" id="{0356C5BD-C104-1BED-5865-30F4343B322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57126" y="1585101"/>
            <a:ext cx="8180574" cy="4622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35999" y="1440005"/>
            <a:ext cx="4114800" cy="4940300"/>
            <a:chOff x="5435999" y="1440005"/>
            <a:chExt cx="4114800" cy="4940300"/>
          </a:xfrm>
        </p:grpSpPr>
        <p:sp>
          <p:nvSpPr>
            <p:cNvPr id="3" name="object 3"/>
            <p:cNvSpPr/>
            <p:nvPr/>
          </p:nvSpPr>
          <p:spPr>
            <a:xfrm>
              <a:off x="6001600" y="2289416"/>
              <a:ext cx="10160" cy="3175"/>
            </a:xfrm>
            <a:custGeom>
              <a:avLst/>
              <a:gdLst/>
              <a:ahLst/>
              <a:cxnLst/>
              <a:rect l="l" t="t" r="r" b="b"/>
              <a:pathLst>
                <a:path w="10160" h="3175">
                  <a:moveTo>
                    <a:pt x="9842" y="0"/>
                  </a:moveTo>
                  <a:lnTo>
                    <a:pt x="6515" y="850"/>
                  </a:lnTo>
                  <a:lnTo>
                    <a:pt x="3238" y="1777"/>
                  </a:lnTo>
                  <a:lnTo>
                    <a:pt x="0" y="2806"/>
                  </a:lnTo>
                  <a:lnTo>
                    <a:pt x="9842" y="2806"/>
                  </a:lnTo>
                  <a:lnTo>
                    <a:pt x="9842" y="0"/>
                  </a:lnTo>
                  <a:close/>
                </a:path>
              </a:pathLst>
            </a:custGeom>
            <a:solidFill>
              <a:srgbClr val="D6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35999" y="1440005"/>
              <a:ext cx="4114799" cy="494030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638788" y="370374"/>
            <a:ext cx="366585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4,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‘Understanding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Thoughts’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30699" y="1332866"/>
            <a:ext cx="4551680" cy="1996439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3100"/>
              </a:lnSpc>
              <a:spcBef>
                <a:spcPts val="215"/>
              </a:spcBef>
            </a:pPr>
            <a:r>
              <a:rPr sz="2600" i="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Have</a:t>
            </a:r>
            <a:r>
              <a:rPr sz="2600" i="0" spc="-35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 </a:t>
            </a:r>
            <a:r>
              <a:rPr sz="2600" i="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you</a:t>
            </a:r>
            <a:r>
              <a:rPr sz="2600" i="0" spc="-35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 </a:t>
            </a:r>
            <a:r>
              <a:rPr sz="2600" i="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ever</a:t>
            </a:r>
            <a:r>
              <a:rPr sz="2600" i="0" spc="-35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 </a:t>
            </a:r>
            <a:r>
              <a:rPr sz="2600" i="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sent</a:t>
            </a:r>
            <a:r>
              <a:rPr sz="2600" i="0" spc="-35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 </a:t>
            </a:r>
            <a:r>
              <a:rPr sz="2600" i="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a</a:t>
            </a:r>
            <a:r>
              <a:rPr sz="2600" i="0" spc="-35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 </a:t>
            </a:r>
            <a:r>
              <a:rPr sz="2600" i="0" spc="-1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message </a:t>
            </a:r>
            <a:r>
              <a:rPr sz="2600" i="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on</a:t>
            </a:r>
            <a:r>
              <a:rPr sz="2600" i="0" spc="-2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 </a:t>
            </a:r>
            <a:r>
              <a:rPr sz="2600" i="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what’s</a:t>
            </a:r>
            <a:r>
              <a:rPr sz="2600" i="0" spc="-15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 </a:t>
            </a:r>
            <a:r>
              <a:rPr sz="2600" i="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app</a:t>
            </a:r>
            <a:r>
              <a:rPr sz="2600" i="0" spc="-15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 </a:t>
            </a:r>
            <a:r>
              <a:rPr sz="2600" i="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or</a:t>
            </a:r>
            <a:r>
              <a:rPr sz="2600" i="0" spc="-15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 </a:t>
            </a:r>
            <a:r>
              <a:rPr sz="2600" i="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social</a:t>
            </a:r>
            <a:r>
              <a:rPr sz="2600" i="0" spc="-15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 </a:t>
            </a:r>
            <a:r>
              <a:rPr sz="2600" i="0" spc="-1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media </a:t>
            </a:r>
            <a:r>
              <a:rPr sz="2600" i="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and</a:t>
            </a:r>
            <a:r>
              <a:rPr sz="2600" i="0" spc="-65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 </a:t>
            </a:r>
            <a:r>
              <a:rPr sz="2600" i="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the</a:t>
            </a:r>
            <a:r>
              <a:rPr sz="2600" i="0" spc="-6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 </a:t>
            </a:r>
            <a:r>
              <a:rPr sz="2600" i="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recipient</a:t>
            </a:r>
            <a:r>
              <a:rPr sz="2600" i="0" spc="-6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 </a:t>
            </a:r>
            <a:r>
              <a:rPr sz="2600" i="0" spc="-1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hasn’t </a:t>
            </a:r>
            <a:r>
              <a:rPr sz="2600" i="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opened</a:t>
            </a:r>
            <a:r>
              <a:rPr sz="2600" i="0" spc="-15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 </a:t>
            </a:r>
            <a:r>
              <a:rPr sz="2600" i="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or</a:t>
            </a:r>
            <a:r>
              <a:rPr sz="2600" i="0" spc="-1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 </a:t>
            </a:r>
            <a:r>
              <a:rPr sz="2600" i="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took</a:t>
            </a:r>
            <a:r>
              <a:rPr sz="2600" i="0" spc="-1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 </a:t>
            </a:r>
            <a:r>
              <a:rPr sz="2600" i="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a</a:t>
            </a:r>
            <a:r>
              <a:rPr sz="2600" i="0" spc="-1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 </a:t>
            </a:r>
            <a:r>
              <a:rPr sz="2600" i="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long</a:t>
            </a:r>
            <a:r>
              <a:rPr sz="2600" i="0" spc="-1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 </a:t>
            </a:r>
            <a:r>
              <a:rPr sz="2600" i="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time</a:t>
            </a:r>
            <a:r>
              <a:rPr sz="2600" i="0" spc="-1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 </a:t>
            </a:r>
            <a:r>
              <a:rPr sz="2600" i="0" spc="-25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to </a:t>
            </a:r>
            <a:r>
              <a:rPr sz="2600" i="0" spc="-1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respond?</a:t>
            </a:r>
            <a:endParaRPr sz="2600">
              <a:latin typeface="HelveticaNeueLT Pro 55 Roman"/>
              <a:cs typeface="HelveticaNeueLT Pro 55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0699" y="4054704"/>
            <a:ext cx="4508500" cy="1569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HelveticaNeueLT Pro 55 Roman"/>
                <a:cs typeface="HelveticaNeueLT Pro 55 Roman"/>
              </a:rPr>
              <a:t>What</a:t>
            </a:r>
            <a:r>
              <a:rPr sz="2600" spc="-4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were</a:t>
            </a:r>
            <a:r>
              <a:rPr sz="2600" spc="-4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you</a:t>
            </a:r>
            <a:r>
              <a:rPr sz="2600" spc="-40" dirty="0">
                <a:latin typeface="HelveticaNeueLT Pro 55 Roman"/>
                <a:cs typeface="HelveticaNeueLT Pro 55 Roman"/>
              </a:rPr>
              <a:t> </a:t>
            </a:r>
            <a:r>
              <a:rPr sz="2600" spc="-10" dirty="0">
                <a:latin typeface="HelveticaNeueLT Pro 55 Roman"/>
                <a:cs typeface="HelveticaNeueLT Pro 55 Roman"/>
              </a:rPr>
              <a:t>thinking?</a:t>
            </a:r>
            <a:endParaRPr sz="2600">
              <a:latin typeface="HelveticaNeueLT Pro 55 Roman"/>
              <a:cs typeface="HelveticaNeueLT Pro 55 Roman"/>
            </a:endParaRPr>
          </a:p>
          <a:p>
            <a:pPr>
              <a:lnSpc>
                <a:spcPct val="100000"/>
              </a:lnSpc>
              <a:spcBef>
                <a:spcPts val="2795"/>
              </a:spcBef>
            </a:pPr>
            <a:endParaRPr sz="2600">
              <a:latin typeface="HelveticaNeueLT Pro 55 Roman"/>
              <a:cs typeface="HelveticaNeueLT Pro 55 Roman"/>
            </a:endParaRPr>
          </a:p>
          <a:p>
            <a:pPr marL="12700">
              <a:lnSpc>
                <a:spcPct val="100000"/>
              </a:lnSpc>
            </a:pPr>
            <a:r>
              <a:rPr sz="2600" dirty="0">
                <a:latin typeface="HelveticaNeueLT Pro 55 Roman"/>
                <a:cs typeface="HelveticaNeueLT Pro 55 Roman"/>
              </a:rPr>
              <a:t>How</a:t>
            </a:r>
            <a:r>
              <a:rPr sz="2600" spc="-2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did</a:t>
            </a:r>
            <a:r>
              <a:rPr sz="2600" spc="-1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you</a:t>
            </a:r>
            <a:r>
              <a:rPr sz="2600" spc="-2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feel</a:t>
            </a:r>
            <a:r>
              <a:rPr sz="2600" spc="-1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and</a:t>
            </a:r>
            <a:r>
              <a:rPr sz="2600" spc="-20" dirty="0">
                <a:latin typeface="HelveticaNeueLT Pro 55 Roman"/>
                <a:cs typeface="HelveticaNeueLT Pro 55 Roman"/>
              </a:rPr>
              <a:t> </a:t>
            </a:r>
            <a:r>
              <a:rPr sz="2600" spc="-10" dirty="0">
                <a:latin typeface="HelveticaNeueLT Pro 55 Roman"/>
                <a:cs typeface="HelveticaNeueLT Pro 55 Roman"/>
              </a:rPr>
              <a:t>behave?</a:t>
            </a:r>
            <a:endParaRPr sz="2600">
              <a:latin typeface="HelveticaNeueLT Pro 55 Roman"/>
              <a:cs typeface="HelveticaNeueLT Pro 55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8788" y="370374"/>
            <a:ext cx="366585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4,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‘Understanding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Thoughts’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78699" y="2052859"/>
            <a:ext cx="4906645" cy="468503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3100"/>
              </a:lnSpc>
              <a:spcBef>
                <a:spcPts val="219"/>
              </a:spcBef>
            </a:pPr>
            <a:r>
              <a:rPr sz="2600" dirty="0">
                <a:latin typeface="HelveticaNeueLT Pro 55 Roman"/>
                <a:cs typeface="HelveticaNeueLT Pro 55 Roman"/>
              </a:rPr>
              <a:t>Thinking</a:t>
            </a:r>
            <a:r>
              <a:rPr sz="2600" spc="-3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traps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are</a:t>
            </a:r>
            <a:r>
              <a:rPr sz="2600" spc="-35" dirty="0">
                <a:latin typeface="HelveticaNeueLT Pro 55 Roman"/>
                <a:cs typeface="HelveticaNeueLT Pro 55 Roman"/>
              </a:rPr>
              <a:t> </a:t>
            </a:r>
            <a:r>
              <a:rPr sz="2600" spc="-10" dirty="0">
                <a:latin typeface="HelveticaNeueLT Pro 55 Roman"/>
                <a:cs typeface="HelveticaNeueLT Pro 55 Roman"/>
              </a:rPr>
              <a:t>unhelpful, </a:t>
            </a:r>
            <a:r>
              <a:rPr sz="2600" dirty="0">
                <a:latin typeface="HelveticaNeueLT Pro 55 Roman"/>
                <a:cs typeface="HelveticaNeueLT Pro 55 Roman"/>
              </a:rPr>
              <a:t>automatic</a:t>
            </a:r>
            <a:r>
              <a:rPr sz="2600" spc="-10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thought</a:t>
            </a:r>
            <a:r>
              <a:rPr sz="2600" spc="-10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patterns</a:t>
            </a:r>
            <a:r>
              <a:rPr sz="2600" spc="-100" dirty="0">
                <a:latin typeface="HelveticaNeueLT Pro 55 Roman"/>
                <a:cs typeface="HelveticaNeueLT Pro 55 Roman"/>
              </a:rPr>
              <a:t> </a:t>
            </a:r>
            <a:r>
              <a:rPr sz="2600" spc="-10" dirty="0">
                <a:latin typeface="HelveticaNeueLT Pro 55 Roman"/>
                <a:cs typeface="HelveticaNeueLT Pro 55 Roman"/>
              </a:rPr>
              <a:t>that, </a:t>
            </a:r>
            <a:r>
              <a:rPr sz="2600" dirty="0">
                <a:latin typeface="HelveticaNeueLT Pro 55 Roman"/>
                <a:cs typeface="HelveticaNeueLT Pro 55 Roman"/>
              </a:rPr>
              <a:t>when</a:t>
            </a:r>
            <a:r>
              <a:rPr sz="2600" spc="-7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left</a:t>
            </a:r>
            <a:r>
              <a:rPr sz="2600" spc="-6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unchecked,</a:t>
            </a:r>
            <a:r>
              <a:rPr sz="2600" spc="-6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can</a:t>
            </a:r>
            <a:r>
              <a:rPr sz="2600" spc="-6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lead</a:t>
            </a:r>
            <a:r>
              <a:rPr sz="2600" spc="-65" dirty="0">
                <a:latin typeface="HelveticaNeueLT Pro 55 Roman"/>
                <a:cs typeface="HelveticaNeueLT Pro 55 Roman"/>
              </a:rPr>
              <a:t> </a:t>
            </a:r>
            <a:r>
              <a:rPr sz="2600" spc="-25" dirty="0">
                <a:latin typeface="HelveticaNeueLT Pro 55 Roman"/>
                <a:cs typeface="HelveticaNeueLT Pro 55 Roman"/>
              </a:rPr>
              <a:t>to </a:t>
            </a:r>
            <a:r>
              <a:rPr sz="2600" dirty="0">
                <a:latin typeface="HelveticaNeueLT Pro 55 Roman"/>
                <a:cs typeface="HelveticaNeueLT Pro 55 Roman"/>
              </a:rPr>
              <a:t>unpleasant</a:t>
            </a:r>
            <a:r>
              <a:rPr sz="2600" spc="-130" dirty="0">
                <a:latin typeface="HelveticaNeueLT Pro 55 Roman"/>
                <a:cs typeface="HelveticaNeueLT Pro 55 Roman"/>
              </a:rPr>
              <a:t> </a:t>
            </a:r>
            <a:r>
              <a:rPr sz="2600" spc="-10" dirty="0">
                <a:latin typeface="HelveticaNeueLT Pro 55 Roman"/>
                <a:cs typeface="HelveticaNeueLT Pro 55 Roman"/>
              </a:rPr>
              <a:t>feelings.</a:t>
            </a:r>
            <a:endParaRPr sz="2600">
              <a:latin typeface="HelveticaNeueLT Pro 55 Roman"/>
              <a:cs typeface="HelveticaNeueLT Pro 55 Roman"/>
            </a:endParaRPr>
          </a:p>
          <a:p>
            <a:pPr>
              <a:lnSpc>
                <a:spcPct val="100000"/>
              </a:lnSpc>
              <a:spcBef>
                <a:spcPts val="2810"/>
              </a:spcBef>
            </a:pPr>
            <a:endParaRPr sz="2600">
              <a:latin typeface="HelveticaNeueLT Pro 55 Roman"/>
              <a:cs typeface="HelveticaNeueLT Pro 55 Roman"/>
            </a:endParaRPr>
          </a:p>
          <a:p>
            <a:pPr marL="12700" marR="77470">
              <a:lnSpc>
                <a:spcPts val="3100"/>
              </a:lnSpc>
            </a:pPr>
            <a:r>
              <a:rPr sz="2600" dirty="0">
                <a:latin typeface="HelveticaNeueLT Pro 55 Roman"/>
                <a:cs typeface="HelveticaNeueLT Pro 55 Roman"/>
              </a:rPr>
              <a:t>They</a:t>
            </a:r>
            <a:r>
              <a:rPr sz="2600" spc="-5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can</a:t>
            </a:r>
            <a:r>
              <a:rPr sz="2600" spc="-5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make</a:t>
            </a:r>
            <a:r>
              <a:rPr sz="2600" spc="-5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us</a:t>
            </a:r>
            <a:r>
              <a:rPr sz="2600" spc="-5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believe</a:t>
            </a:r>
            <a:r>
              <a:rPr sz="2600" spc="-55" dirty="0">
                <a:latin typeface="HelveticaNeueLT Pro 55 Roman"/>
                <a:cs typeface="HelveticaNeueLT Pro 55 Roman"/>
              </a:rPr>
              <a:t> </a:t>
            </a:r>
            <a:r>
              <a:rPr sz="2600" spc="-10" dirty="0">
                <a:latin typeface="HelveticaNeueLT Pro 55 Roman"/>
                <a:cs typeface="HelveticaNeueLT Pro 55 Roman"/>
              </a:rPr>
              <a:t>things </a:t>
            </a:r>
            <a:r>
              <a:rPr sz="2600" dirty="0">
                <a:latin typeface="HelveticaNeueLT Pro 55 Roman"/>
                <a:cs typeface="HelveticaNeueLT Pro 55 Roman"/>
              </a:rPr>
              <a:t>that</a:t>
            </a:r>
            <a:r>
              <a:rPr sz="2600" spc="-8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aren’t</a:t>
            </a:r>
            <a:r>
              <a:rPr sz="2600" spc="-8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necessarily</a:t>
            </a:r>
            <a:r>
              <a:rPr sz="2600" spc="-80" dirty="0">
                <a:latin typeface="HelveticaNeueLT Pro 55 Roman"/>
                <a:cs typeface="HelveticaNeueLT Pro 55 Roman"/>
              </a:rPr>
              <a:t> </a:t>
            </a:r>
            <a:r>
              <a:rPr sz="2600" spc="-10" dirty="0">
                <a:latin typeface="HelveticaNeueLT Pro 55 Roman"/>
                <a:cs typeface="HelveticaNeueLT Pro 55 Roman"/>
              </a:rPr>
              <a:t>true.</a:t>
            </a:r>
            <a:endParaRPr sz="2600">
              <a:latin typeface="HelveticaNeueLT Pro 55 Roman"/>
              <a:cs typeface="HelveticaNeueLT Pro 55 Roman"/>
            </a:endParaRPr>
          </a:p>
          <a:p>
            <a:pPr>
              <a:lnSpc>
                <a:spcPct val="100000"/>
              </a:lnSpc>
              <a:spcBef>
                <a:spcPts val="2815"/>
              </a:spcBef>
            </a:pPr>
            <a:endParaRPr sz="2600">
              <a:latin typeface="HelveticaNeueLT Pro 55 Roman"/>
              <a:cs typeface="HelveticaNeueLT Pro 55 Roman"/>
            </a:endParaRPr>
          </a:p>
          <a:p>
            <a:pPr marL="12700" marR="1196975">
              <a:lnSpc>
                <a:spcPts val="3100"/>
              </a:lnSpc>
            </a:pPr>
            <a:r>
              <a:rPr sz="2600" dirty="0">
                <a:latin typeface="HelveticaNeueLT Pro 55 Roman"/>
                <a:cs typeface="HelveticaNeueLT Pro 55 Roman"/>
              </a:rPr>
              <a:t>Lets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have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a</a:t>
            </a:r>
            <a:r>
              <a:rPr sz="2600" spc="-2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look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at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spc="-20" dirty="0">
                <a:latin typeface="HelveticaNeueLT Pro 55 Roman"/>
                <a:cs typeface="HelveticaNeueLT Pro 55 Roman"/>
              </a:rPr>
              <a:t>some </a:t>
            </a:r>
            <a:r>
              <a:rPr sz="2600" dirty="0">
                <a:latin typeface="HelveticaNeueLT Pro 55 Roman"/>
                <a:cs typeface="HelveticaNeueLT Pro 55 Roman"/>
              </a:rPr>
              <a:t>Thinking </a:t>
            </a:r>
            <a:r>
              <a:rPr sz="2600" spc="-10" dirty="0">
                <a:latin typeface="HelveticaNeueLT Pro 55 Roman"/>
                <a:cs typeface="HelveticaNeueLT Pro 55 Roman"/>
              </a:rPr>
              <a:t>Traps</a:t>
            </a:r>
            <a:endParaRPr sz="2600">
              <a:latin typeface="HelveticaNeueLT Pro 55 Roman"/>
              <a:cs typeface="HelveticaNeueLT Pro 55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001" y="2106307"/>
            <a:ext cx="3950627" cy="40767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b="1" i="0" dirty="0">
                <a:latin typeface="Helvetica Neue LT Pro 75 Bold"/>
                <a:cs typeface="Helvetica Neue LT Pro 75 Bold"/>
              </a:rPr>
              <a:t>Step</a:t>
            </a:r>
            <a:r>
              <a:rPr b="1" i="0" spc="85" dirty="0">
                <a:latin typeface="Helvetica Neue LT Pro 75 Bold"/>
                <a:cs typeface="Helvetica Neue LT Pro 75 Bold"/>
              </a:rPr>
              <a:t> </a:t>
            </a:r>
            <a:r>
              <a:rPr b="1" i="0" dirty="0">
                <a:latin typeface="Helvetica Neue LT Pro 75 Bold"/>
                <a:cs typeface="Helvetica Neue LT Pro 75 Bold"/>
              </a:rPr>
              <a:t>2:</a:t>
            </a:r>
            <a:r>
              <a:rPr b="1" i="0" spc="80" dirty="0">
                <a:latin typeface="Helvetica Neue LT Pro 75 Bold"/>
                <a:cs typeface="Helvetica Neue LT Pro 75 Bold"/>
              </a:rPr>
              <a:t> </a:t>
            </a:r>
            <a:r>
              <a:rPr dirty="0"/>
              <a:t>Identifing</a:t>
            </a:r>
            <a:r>
              <a:rPr spc="85" dirty="0"/>
              <a:t> </a:t>
            </a:r>
            <a:r>
              <a:rPr dirty="0"/>
              <a:t>thinking</a:t>
            </a:r>
            <a:r>
              <a:rPr spc="80" dirty="0"/>
              <a:t> </a:t>
            </a:r>
            <a:r>
              <a:rPr spc="-10" dirty="0"/>
              <a:t>traps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67726" y="2142731"/>
            <a:ext cx="7461250" cy="4131310"/>
            <a:chOff x="1567726" y="2142731"/>
            <a:chExt cx="7461250" cy="4131310"/>
          </a:xfrm>
        </p:grpSpPr>
        <p:sp>
          <p:nvSpPr>
            <p:cNvPr id="3" name="object 3"/>
            <p:cNvSpPr/>
            <p:nvPr/>
          </p:nvSpPr>
          <p:spPr>
            <a:xfrm>
              <a:off x="6001600" y="2289416"/>
              <a:ext cx="10160" cy="3175"/>
            </a:xfrm>
            <a:custGeom>
              <a:avLst/>
              <a:gdLst/>
              <a:ahLst/>
              <a:cxnLst/>
              <a:rect l="l" t="t" r="r" b="b"/>
              <a:pathLst>
                <a:path w="10160" h="3175">
                  <a:moveTo>
                    <a:pt x="9842" y="0"/>
                  </a:moveTo>
                  <a:lnTo>
                    <a:pt x="6515" y="850"/>
                  </a:lnTo>
                  <a:lnTo>
                    <a:pt x="3238" y="1777"/>
                  </a:lnTo>
                  <a:lnTo>
                    <a:pt x="0" y="2806"/>
                  </a:lnTo>
                  <a:lnTo>
                    <a:pt x="9842" y="2806"/>
                  </a:lnTo>
                  <a:lnTo>
                    <a:pt x="9842" y="0"/>
                  </a:lnTo>
                  <a:close/>
                </a:path>
              </a:pathLst>
            </a:custGeom>
            <a:solidFill>
              <a:srgbClr val="D6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67726" y="2142731"/>
              <a:ext cx="7461248" cy="4130763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638788" y="370374"/>
            <a:ext cx="366585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4,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‘Understanding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Thoughts’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71999" y="1252954"/>
            <a:ext cx="43484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75890" algn="l"/>
              </a:tabLst>
            </a:pPr>
            <a:r>
              <a:rPr sz="4800" b="1" i="0" spc="-1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Thinking</a:t>
            </a:r>
            <a:r>
              <a:rPr sz="4800" b="1" i="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	</a:t>
            </a:r>
            <a:r>
              <a:rPr sz="4800" b="1" i="0" spc="-1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Traps</a:t>
            </a:r>
            <a:endParaRPr sz="4800">
              <a:latin typeface="Helvetica Neue LT Pro 75 Bold"/>
              <a:cs typeface="Helvetica Neue LT Pro 75 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1456" y="6560439"/>
            <a:ext cx="9395460" cy="419734"/>
          </a:xfrm>
          <a:prstGeom prst="rect">
            <a:avLst/>
          </a:prstGeom>
          <a:ln w="12700">
            <a:solidFill>
              <a:srgbClr val="F1625F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154940">
              <a:lnSpc>
                <a:spcPct val="100000"/>
              </a:lnSpc>
              <a:spcBef>
                <a:spcPts val="270"/>
              </a:spcBef>
            </a:pPr>
            <a:r>
              <a:rPr sz="1900" dirty="0">
                <a:latin typeface="HelveticaNeueLT Pro 55 Roman"/>
                <a:cs typeface="HelveticaNeueLT Pro 55 Roman"/>
              </a:rPr>
              <a:t>Complete</a:t>
            </a:r>
            <a:r>
              <a:rPr sz="1900" spc="-35" dirty="0">
                <a:latin typeface="HelveticaNeueLT Pro 55 Roman"/>
                <a:cs typeface="HelveticaNeueLT Pro 55 Roman"/>
              </a:rPr>
              <a:t> </a:t>
            </a:r>
            <a:r>
              <a:rPr sz="1900" dirty="0">
                <a:latin typeface="HelveticaNeueLT Pro 55 Roman"/>
                <a:cs typeface="HelveticaNeueLT Pro 55 Roman"/>
              </a:rPr>
              <a:t>the</a:t>
            </a:r>
            <a:r>
              <a:rPr sz="1900" spc="-30" dirty="0">
                <a:latin typeface="HelveticaNeueLT Pro 55 Roman"/>
                <a:cs typeface="HelveticaNeueLT Pro 55 Roman"/>
              </a:rPr>
              <a:t> </a:t>
            </a:r>
            <a:r>
              <a:rPr sz="1900" dirty="0">
                <a:latin typeface="HelveticaNeueLT Pro 55 Roman"/>
                <a:cs typeface="HelveticaNeueLT Pro 55 Roman"/>
              </a:rPr>
              <a:t>‘</a:t>
            </a:r>
            <a:r>
              <a:rPr sz="1900" b="1" dirty="0">
                <a:latin typeface="Helvetica Neue LT Pro 75 Bold"/>
                <a:cs typeface="Helvetica Neue LT Pro 75 Bold"/>
              </a:rPr>
              <a:t>What</a:t>
            </a:r>
            <a:r>
              <a:rPr sz="1900" b="1" spc="-35" dirty="0">
                <a:latin typeface="Helvetica Neue LT Pro 75 Bold"/>
                <a:cs typeface="Helvetica Neue LT Pro 75 Bold"/>
              </a:rPr>
              <a:t> </a:t>
            </a:r>
            <a:r>
              <a:rPr sz="1900" b="1" dirty="0">
                <a:latin typeface="Helvetica Neue LT Pro 75 Bold"/>
                <a:cs typeface="Helvetica Neue LT Pro 75 Bold"/>
              </a:rPr>
              <a:t>are</a:t>
            </a:r>
            <a:r>
              <a:rPr sz="1900" b="1" spc="-30" dirty="0">
                <a:latin typeface="Helvetica Neue LT Pro 75 Bold"/>
                <a:cs typeface="Helvetica Neue LT Pro 75 Bold"/>
              </a:rPr>
              <a:t> </a:t>
            </a:r>
            <a:r>
              <a:rPr sz="1900" b="1" dirty="0">
                <a:latin typeface="Helvetica Neue LT Pro 75 Bold"/>
                <a:cs typeface="Helvetica Neue LT Pro 75 Bold"/>
              </a:rPr>
              <a:t>Thinking</a:t>
            </a:r>
            <a:r>
              <a:rPr sz="1900" b="1" spc="-35" dirty="0">
                <a:latin typeface="Helvetica Neue LT Pro 75 Bold"/>
                <a:cs typeface="Helvetica Neue LT Pro 75 Bold"/>
              </a:rPr>
              <a:t> </a:t>
            </a:r>
            <a:r>
              <a:rPr sz="1900" b="1" dirty="0">
                <a:latin typeface="Helvetica Neue LT Pro 75 Bold"/>
                <a:cs typeface="Helvetica Neue LT Pro 75 Bold"/>
              </a:rPr>
              <a:t>Traps’</a:t>
            </a:r>
            <a:r>
              <a:rPr sz="1900" b="1" spc="-30" dirty="0">
                <a:latin typeface="Helvetica Neue LT Pro 75 Bold"/>
                <a:cs typeface="Helvetica Neue LT Pro 75 Bold"/>
              </a:rPr>
              <a:t> </a:t>
            </a:r>
            <a:r>
              <a:rPr sz="1900" dirty="0">
                <a:latin typeface="HelveticaNeueLT Pro 55 Roman"/>
                <a:cs typeface="HelveticaNeueLT Pro 55 Roman"/>
              </a:rPr>
              <a:t>handout</a:t>
            </a:r>
            <a:r>
              <a:rPr sz="1900" spc="-30" dirty="0">
                <a:latin typeface="HelveticaNeueLT Pro 55 Roman"/>
                <a:cs typeface="HelveticaNeueLT Pro 55 Roman"/>
              </a:rPr>
              <a:t> </a:t>
            </a:r>
            <a:r>
              <a:rPr sz="1900" dirty="0">
                <a:latin typeface="HelveticaNeueLT Pro 55 Roman"/>
                <a:cs typeface="HelveticaNeueLT Pro 55 Roman"/>
              </a:rPr>
              <a:t>while</a:t>
            </a:r>
            <a:r>
              <a:rPr sz="1900" spc="-35" dirty="0">
                <a:latin typeface="HelveticaNeueLT Pro 55 Roman"/>
                <a:cs typeface="HelveticaNeueLT Pro 55 Roman"/>
              </a:rPr>
              <a:t> </a:t>
            </a:r>
            <a:r>
              <a:rPr sz="1900" dirty="0">
                <a:latin typeface="HelveticaNeueLT Pro 55 Roman"/>
                <a:cs typeface="HelveticaNeueLT Pro 55 Roman"/>
              </a:rPr>
              <a:t>you</a:t>
            </a:r>
            <a:r>
              <a:rPr sz="1900" spc="-30" dirty="0">
                <a:latin typeface="HelveticaNeueLT Pro 55 Roman"/>
                <a:cs typeface="HelveticaNeueLT Pro 55 Roman"/>
              </a:rPr>
              <a:t> </a:t>
            </a:r>
            <a:r>
              <a:rPr sz="1900" dirty="0">
                <a:latin typeface="HelveticaNeueLT Pro 55 Roman"/>
                <a:cs typeface="HelveticaNeueLT Pro 55 Roman"/>
              </a:rPr>
              <a:t>are</a:t>
            </a:r>
            <a:r>
              <a:rPr sz="1900" spc="-35" dirty="0">
                <a:latin typeface="HelveticaNeueLT Pro 55 Roman"/>
                <a:cs typeface="HelveticaNeueLT Pro 55 Roman"/>
              </a:rPr>
              <a:t> </a:t>
            </a:r>
            <a:r>
              <a:rPr sz="1900" dirty="0">
                <a:latin typeface="HelveticaNeueLT Pro 55 Roman"/>
                <a:cs typeface="HelveticaNeueLT Pro 55 Roman"/>
              </a:rPr>
              <a:t>watching</a:t>
            </a:r>
            <a:r>
              <a:rPr sz="1900" spc="-30" dirty="0">
                <a:latin typeface="HelveticaNeueLT Pro 55 Roman"/>
                <a:cs typeface="HelveticaNeueLT Pro 55 Roman"/>
              </a:rPr>
              <a:t> </a:t>
            </a:r>
            <a:r>
              <a:rPr sz="1900" dirty="0">
                <a:latin typeface="HelveticaNeueLT Pro 55 Roman"/>
                <a:cs typeface="HelveticaNeueLT Pro 55 Roman"/>
              </a:rPr>
              <a:t>the</a:t>
            </a:r>
            <a:r>
              <a:rPr sz="1900" spc="-35" dirty="0">
                <a:latin typeface="HelveticaNeueLT Pro 55 Roman"/>
                <a:cs typeface="HelveticaNeueLT Pro 55 Roman"/>
              </a:rPr>
              <a:t> </a:t>
            </a:r>
            <a:r>
              <a:rPr sz="1900" spc="-10" dirty="0">
                <a:latin typeface="HelveticaNeueLT Pro 55 Roman"/>
                <a:cs typeface="HelveticaNeueLT Pro 55 Roman"/>
              </a:rPr>
              <a:t>video.</a:t>
            </a:r>
            <a:endParaRPr sz="1900">
              <a:latin typeface="HelveticaNeueLT Pro 55 Roman"/>
              <a:cs typeface="HelveticaNeueLT Pro 55 Roman"/>
            </a:endParaRPr>
          </a:p>
        </p:txBody>
      </p:sp>
      <p:pic>
        <p:nvPicPr>
          <p:cNvPr id="8" name="Online Media 7" descr="How Your Brain Tricks You Into Negative Thinking">
            <a:hlinkClick r:id="" action="ppaction://media"/>
            <a:extLst>
              <a:ext uri="{FF2B5EF4-FFF2-40B4-BE49-F238E27FC236}">
                <a16:creationId xmlns:a16="http://schemas.microsoft.com/office/drawing/2014/main" id="{331E36AF-D611-B17E-A88D-AF06D58FF61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67726" y="2142731"/>
            <a:ext cx="7461248" cy="4215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8788" y="370374"/>
            <a:ext cx="366585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4,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‘Understanding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Thoughts’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78699" y="3408869"/>
            <a:ext cx="3511550" cy="1996439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720090">
              <a:lnSpc>
                <a:spcPts val="3100"/>
              </a:lnSpc>
              <a:spcBef>
                <a:spcPts val="219"/>
              </a:spcBef>
            </a:pPr>
            <a:r>
              <a:rPr sz="2600" dirty="0">
                <a:latin typeface="HelveticaNeueLT Pro 55 Roman"/>
                <a:cs typeface="HelveticaNeueLT Pro 55 Roman"/>
              </a:rPr>
              <a:t>When</a:t>
            </a:r>
            <a:r>
              <a:rPr sz="2600" spc="-3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you</a:t>
            </a:r>
            <a:r>
              <a:rPr sz="2600" spc="-35" dirty="0">
                <a:latin typeface="HelveticaNeueLT Pro 55 Roman"/>
                <a:cs typeface="HelveticaNeueLT Pro 55 Roman"/>
              </a:rPr>
              <a:t> </a:t>
            </a:r>
            <a:r>
              <a:rPr sz="2600" spc="-20" dirty="0">
                <a:latin typeface="HelveticaNeueLT Pro 55 Roman"/>
                <a:cs typeface="HelveticaNeueLT Pro 55 Roman"/>
              </a:rPr>
              <a:t>make </a:t>
            </a:r>
            <a:r>
              <a:rPr sz="2600" dirty="0">
                <a:latin typeface="HelveticaNeueLT Pro 55 Roman"/>
                <a:cs typeface="HelveticaNeueLT Pro 55 Roman"/>
              </a:rPr>
              <a:t>big </a:t>
            </a:r>
            <a:r>
              <a:rPr sz="2600" spc="-10" dirty="0">
                <a:latin typeface="HelveticaNeueLT Pro 55 Roman"/>
                <a:cs typeface="HelveticaNeueLT Pro 55 Roman"/>
              </a:rPr>
              <a:t>generalisations</a:t>
            </a:r>
            <a:endParaRPr sz="2600">
              <a:latin typeface="HelveticaNeueLT Pro 55 Roman"/>
              <a:cs typeface="HelveticaNeueLT Pro 55 Roman"/>
            </a:endParaRPr>
          </a:p>
          <a:p>
            <a:pPr marL="12700">
              <a:lnSpc>
                <a:spcPts val="2990"/>
              </a:lnSpc>
            </a:pPr>
            <a:r>
              <a:rPr sz="2600" dirty="0">
                <a:latin typeface="HelveticaNeueLT Pro 55 Roman"/>
                <a:cs typeface="HelveticaNeueLT Pro 55 Roman"/>
              </a:rPr>
              <a:t>(Keywords:</a:t>
            </a:r>
            <a:r>
              <a:rPr sz="2600" spc="-8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All,</a:t>
            </a:r>
            <a:r>
              <a:rPr sz="2600" spc="-85" dirty="0">
                <a:latin typeface="HelveticaNeueLT Pro 55 Roman"/>
                <a:cs typeface="HelveticaNeueLT Pro 55 Roman"/>
              </a:rPr>
              <a:t> </a:t>
            </a:r>
            <a:r>
              <a:rPr sz="2600" spc="-10" dirty="0">
                <a:latin typeface="HelveticaNeueLT Pro 55 Roman"/>
                <a:cs typeface="HelveticaNeueLT Pro 55 Roman"/>
              </a:rPr>
              <a:t>Always,</a:t>
            </a:r>
            <a:endParaRPr sz="2600">
              <a:latin typeface="HelveticaNeueLT Pro 55 Roman"/>
              <a:cs typeface="HelveticaNeueLT Pro 55 Roman"/>
            </a:endParaRPr>
          </a:p>
          <a:p>
            <a:pPr marL="12700" marR="5080">
              <a:lnSpc>
                <a:spcPts val="3100"/>
              </a:lnSpc>
              <a:spcBef>
                <a:spcPts val="110"/>
              </a:spcBef>
            </a:pPr>
            <a:r>
              <a:rPr sz="2600" dirty="0">
                <a:latin typeface="HelveticaNeueLT Pro 55 Roman"/>
                <a:cs typeface="HelveticaNeueLT Pro 55 Roman"/>
              </a:rPr>
              <a:t>Never,</a:t>
            </a:r>
            <a:r>
              <a:rPr sz="2600" spc="-8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None,</a:t>
            </a:r>
            <a:r>
              <a:rPr sz="2600" spc="-70" dirty="0">
                <a:latin typeface="HelveticaNeueLT Pro 55 Roman"/>
                <a:cs typeface="HelveticaNeueLT Pro 55 Roman"/>
              </a:rPr>
              <a:t> </a:t>
            </a:r>
            <a:r>
              <a:rPr sz="2600" spc="-10" dirty="0">
                <a:latin typeface="HelveticaNeueLT Pro 55 Roman"/>
                <a:cs typeface="HelveticaNeueLT Pro 55 Roman"/>
              </a:rPr>
              <a:t>Everyone, </a:t>
            </a:r>
            <a:r>
              <a:rPr sz="2600" dirty="0">
                <a:latin typeface="HelveticaNeueLT Pro 55 Roman"/>
                <a:cs typeface="HelveticaNeueLT Pro 55 Roman"/>
              </a:rPr>
              <a:t>Nobody, </a:t>
            </a:r>
            <a:r>
              <a:rPr sz="2600" spc="-10" dirty="0">
                <a:latin typeface="HelveticaNeueLT Pro 55 Roman"/>
                <a:cs typeface="HelveticaNeueLT Pro 55 Roman"/>
              </a:rPr>
              <a:t>etc.)</a:t>
            </a:r>
            <a:endParaRPr sz="2600">
              <a:latin typeface="HelveticaNeueLT Pro 55 Roman"/>
              <a:cs typeface="HelveticaNeueLT Pro 55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55"/>
              </a:lnSpc>
              <a:spcBef>
                <a:spcPts val="100"/>
              </a:spcBef>
              <a:tabLst>
                <a:tab pos="1442085" algn="l"/>
              </a:tabLst>
            </a:pPr>
            <a:r>
              <a:rPr spc="-20" dirty="0"/>
              <a:t>TRAP</a:t>
            </a:r>
            <a:r>
              <a:rPr dirty="0"/>
              <a:t>	</a:t>
            </a:r>
            <a:r>
              <a:rPr spc="-25" dirty="0"/>
              <a:t>#1</a:t>
            </a:r>
          </a:p>
          <a:p>
            <a:pPr marL="12700" marR="5080">
              <a:lnSpc>
                <a:spcPts val="3950"/>
              </a:lnSpc>
              <a:spcBef>
                <a:spcPts val="334"/>
              </a:spcBef>
            </a:pPr>
            <a:r>
              <a:rPr spc="-30" dirty="0"/>
              <a:t>ALL-OR-</a:t>
            </a:r>
            <a:r>
              <a:rPr spc="-10" dirty="0"/>
              <a:t>NOTHING THINKING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33383" y="1638007"/>
            <a:ext cx="1775455" cy="172210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4138" y="3779227"/>
            <a:ext cx="2811772" cy="28346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8788" y="370374"/>
            <a:ext cx="366585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4,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‘Understanding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Thoughts’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78699" y="3408869"/>
            <a:ext cx="3463290" cy="1996439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3100"/>
              </a:lnSpc>
              <a:spcBef>
                <a:spcPts val="215"/>
              </a:spcBef>
            </a:pPr>
            <a:r>
              <a:rPr sz="2600" dirty="0">
                <a:latin typeface="HelveticaNeueLT Pro 55 Roman"/>
                <a:cs typeface="HelveticaNeueLT Pro 55 Roman"/>
              </a:rPr>
              <a:t>When</a:t>
            </a:r>
            <a:r>
              <a:rPr sz="2600" spc="-4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you</a:t>
            </a:r>
            <a:r>
              <a:rPr sz="2600" spc="-3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use</a:t>
            </a:r>
            <a:r>
              <a:rPr sz="2600" spc="-35" dirty="0">
                <a:latin typeface="HelveticaNeueLT Pro 55 Roman"/>
                <a:cs typeface="HelveticaNeueLT Pro 55 Roman"/>
              </a:rPr>
              <a:t> </a:t>
            </a:r>
            <a:r>
              <a:rPr sz="2600" spc="-10" dirty="0">
                <a:latin typeface="HelveticaNeueLT Pro 55 Roman"/>
                <a:cs typeface="HelveticaNeueLT Pro 55 Roman"/>
              </a:rPr>
              <a:t>negative </a:t>
            </a:r>
            <a:r>
              <a:rPr sz="2600" dirty="0">
                <a:latin typeface="HelveticaNeueLT Pro 55 Roman"/>
                <a:cs typeface="HelveticaNeueLT Pro 55 Roman"/>
              </a:rPr>
              <a:t>labels for </a:t>
            </a:r>
            <a:r>
              <a:rPr sz="2600" spc="-10" dirty="0">
                <a:latin typeface="HelveticaNeueLT Pro 55 Roman"/>
                <a:cs typeface="HelveticaNeueLT Pro 55 Roman"/>
              </a:rPr>
              <a:t>yourself. </a:t>
            </a:r>
            <a:r>
              <a:rPr sz="2600" dirty="0">
                <a:latin typeface="HelveticaNeueLT Pro 55 Roman"/>
                <a:cs typeface="HelveticaNeueLT Pro 55 Roman"/>
              </a:rPr>
              <a:t>(Keywords:</a:t>
            </a:r>
            <a:r>
              <a:rPr sz="2600" spc="-9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“I’m</a:t>
            </a:r>
            <a:r>
              <a:rPr sz="2600" spc="-90" dirty="0">
                <a:latin typeface="HelveticaNeueLT Pro 55 Roman"/>
                <a:cs typeface="HelveticaNeueLT Pro 55 Roman"/>
              </a:rPr>
              <a:t> </a:t>
            </a:r>
            <a:r>
              <a:rPr sz="2600" spc="-25" dirty="0">
                <a:latin typeface="HelveticaNeueLT Pro 55 Roman"/>
                <a:cs typeface="HelveticaNeueLT Pro 55 Roman"/>
              </a:rPr>
              <a:t>a…” </a:t>
            </a:r>
            <a:r>
              <a:rPr sz="2600" dirty="0">
                <a:latin typeface="HelveticaNeueLT Pro 55 Roman"/>
                <a:cs typeface="HelveticaNeueLT Pro 55 Roman"/>
              </a:rPr>
              <a:t>followed</a:t>
            </a:r>
            <a:r>
              <a:rPr sz="2600" spc="-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by</a:t>
            </a:r>
            <a:r>
              <a:rPr sz="2600" spc="-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a</a:t>
            </a:r>
            <a:r>
              <a:rPr sz="2600" spc="-5" dirty="0">
                <a:latin typeface="HelveticaNeueLT Pro 55 Roman"/>
                <a:cs typeface="HelveticaNeueLT Pro 55 Roman"/>
              </a:rPr>
              <a:t> </a:t>
            </a:r>
            <a:r>
              <a:rPr sz="2600" spc="-10" dirty="0">
                <a:latin typeface="HelveticaNeueLT Pro 55 Roman"/>
                <a:cs typeface="HelveticaNeueLT Pro 55 Roman"/>
              </a:rPr>
              <a:t>negative word).</a:t>
            </a:r>
            <a:endParaRPr sz="2600">
              <a:latin typeface="HelveticaNeueLT Pro 55 Roman"/>
              <a:cs typeface="HelveticaNeueLT Pro 55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55299" y="1487268"/>
            <a:ext cx="2867660" cy="160782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>
              <a:lnSpc>
                <a:spcPts val="3950"/>
              </a:lnSpc>
              <a:spcBef>
                <a:spcPts val="740"/>
              </a:spcBef>
              <a:tabLst>
                <a:tab pos="1442085" algn="l"/>
              </a:tabLst>
            </a:pPr>
            <a:r>
              <a:rPr sz="3800" b="1" i="0" spc="-2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TRAP</a:t>
            </a:r>
            <a:r>
              <a:rPr sz="3800" b="1" i="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	</a:t>
            </a:r>
            <a:r>
              <a:rPr sz="3800" b="1" i="0" spc="-25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#2 </a:t>
            </a:r>
            <a:r>
              <a:rPr sz="3800" b="1" i="0" spc="-1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‘NEGATIVE LABELLING’</a:t>
            </a:r>
            <a:endParaRPr sz="3800">
              <a:latin typeface="Helvetica Neue LT Pro 75 Bold"/>
              <a:cs typeface="Helvetica Neue LT Pro 75 Bold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56421" y="1638007"/>
            <a:ext cx="1775459" cy="172210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0000" y="4114504"/>
            <a:ext cx="3086100" cy="16763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8788" y="370374"/>
            <a:ext cx="366585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4,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‘Understanding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Thoughts’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78699" y="3408869"/>
            <a:ext cx="3768090" cy="120904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3100"/>
              </a:lnSpc>
              <a:spcBef>
                <a:spcPts val="215"/>
              </a:spcBef>
            </a:pPr>
            <a:r>
              <a:rPr sz="2600" dirty="0">
                <a:latin typeface="HelveticaNeueLT Pro 55 Roman"/>
                <a:cs typeface="HelveticaNeueLT Pro 55 Roman"/>
              </a:rPr>
              <a:t>When</a:t>
            </a:r>
            <a:r>
              <a:rPr sz="2600" spc="-5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you</a:t>
            </a:r>
            <a:r>
              <a:rPr sz="2600" spc="-5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assume</a:t>
            </a:r>
            <a:r>
              <a:rPr sz="2600" spc="-50" dirty="0">
                <a:latin typeface="HelveticaNeueLT Pro 55 Roman"/>
                <a:cs typeface="HelveticaNeueLT Pro 55 Roman"/>
              </a:rPr>
              <a:t> </a:t>
            </a:r>
            <a:r>
              <a:rPr sz="2600" spc="-25" dirty="0">
                <a:latin typeface="HelveticaNeueLT Pro 55 Roman"/>
                <a:cs typeface="HelveticaNeueLT Pro 55 Roman"/>
              </a:rPr>
              <a:t>you </a:t>
            </a:r>
            <a:r>
              <a:rPr sz="2600" dirty="0">
                <a:latin typeface="HelveticaNeueLT Pro 55 Roman"/>
                <a:cs typeface="HelveticaNeueLT Pro 55 Roman"/>
              </a:rPr>
              <a:t>know</a:t>
            </a:r>
            <a:r>
              <a:rPr sz="2600" spc="-4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what</a:t>
            </a:r>
            <a:r>
              <a:rPr sz="2600" spc="-4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someone</a:t>
            </a:r>
            <a:r>
              <a:rPr sz="2600" spc="-40" dirty="0">
                <a:latin typeface="HelveticaNeueLT Pro 55 Roman"/>
                <a:cs typeface="HelveticaNeueLT Pro 55 Roman"/>
              </a:rPr>
              <a:t> </a:t>
            </a:r>
            <a:r>
              <a:rPr sz="2600" spc="-20" dirty="0">
                <a:latin typeface="HelveticaNeueLT Pro 55 Roman"/>
                <a:cs typeface="HelveticaNeueLT Pro 55 Roman"/>
              </a:rPr>
              <a:t>else </a:t>
            </a:r>
            <a:r>
              <a:rPr sz="2600" dirty="0">
                <a:latin typeface="HelveticaNeueLT Pro 55 Roman"/>
                <a:cs typeface="HelveticaNeueLT Pro 55 Roman"/>
              </a:rPr>
              <a:t>is</a:t>
            </a:r>
            <a:r>
              <a:rPr sz="2600" spc="-3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thinking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or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spc="-10" dirty="0">
                <a:latin typeface="HelveticaNeueLT Pro 55 Roman"/>
                <a:cs typeface="HelveticaNeueLT Pro 55 Roman"/>
              </a:rPr>
              <a:t>feeling.</a:t>
            </a:r>
            <a:endParaRPr sz="2600">
              <a:latin typeface="HelveticaNeueLT Pro 55 Roman"/>
              <a:cs typeface="HelveticaNeueLT Pro 55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55299" y="1487268"/>
            <a:ext cx="3670935" cy="1106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55"/>
              </a:lnSpc>
              <a:spcBef>
                <a:spcPts val="100"/>
              </a:spcBef>
              <a:tabLst>
                <a:tab pos="1442085" algn="l"/>
              </a:tabLst>
            </a:pPr>
            <a:r>
              <a:rPr sz="3800" b="1" spc="-2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TRAP</a:t>
            </a:r>
            <a:r>
              <a:rPr sz="3800" b="1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	</a:t>
            </a:r>
            <a:r>
              <a:rPr sz="3800" b="1" spc="-25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#3</a:t>
            </a:r>
            <a:endParaRPr sz="3800">
              <a:latin typeface="Helvetica Neue LT Pro 75 Bold"/>
              <a:cs typeface="Helvetica Neue LT Pro 75 Bold"/>
            </a:endParaRPr>
          </a:p>
          <a:p>
            <a:pPr marL="12700">
              <a:lnSpc>
                <a:spcPts val="4255"/>
              </a:lnSpc>
              <a:tabLst>
                <a:tab pos="1442085" algn="l"/>
              </a:tabLst>
            </a:pPr>
            <a:r>
              <a:rPr sz="3800" b="1" spc="-2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MIND</a:t>
            </a:r>
            <a:r>
              <a:rPr sz="3800" b="1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	</a:t>
            </a:r>
            <a:r>
              <a:rPr sz="3800" b="1" spc="-1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READING</a:t>
            </a:r>
            <a:endParaRPr sz="3800">
              <a:latin typeface="Helvetica Neue LT Pro 75 Bold"/>
              <a:cs typeface="Helvetica Neue LT Pro 75 Bold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9791" y="1414565"/>
            <a:ext cx="1775460" cy="172212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3831" y="3548165"/>
            <a:ext cx="3345180" cy="32918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8788" y="370374"/>
            <a:ext cx="366585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4,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‘Understanding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Thoughts’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78699" y="3408869"/>
            <a:ext cx="3579495" cy="81534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3100"/>
              </a:lnSpc>
              <a:spcBef>
                <a:spcPts val="219"/>
              </a:spcBef>
            </a:pPr>
            <a:r>
              <a:rPr sz="2600" dirty="0">
                <a:latin typeface="HelveticaNeueLT Pro 55 Roman"/>
                <a:cs typeface="HelveticaNeueLT Pro 55 Roman"/>
              </a:rPr>
              <a:t>When</a:t>
            </a:r>
            <a:r>
              <a:rPr sz="2600" spc="-3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you</a:t>
            </a:r>
            <a:r>
              <a:rPr sz="2600" spc="-3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focus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only</a:t>
            </a:r>
            <a:r>
              <a:rPr sz="2600" spc="-35" dirty="0">
                <a:latin typeface="HelveticaNeueLT Pro 55 Roman"/>
                <a:cs typeface="HelveticaNeueLT Pro 55 Roman"/>
              </a:rPr>
              <a:t> </a:t>
            </a:r>
            <a:r>
              <a:rPr sz="2600" spc="-25" dirty="0">
                <a:latin typeface="HelveticaNeueLT Pro 55 Roman"/>
                <a:cs typeface="HelveticaNeueLT Pro 55 Roman"/>
              </a:rPr>
              <a:t>on </a:t>
            </a:r>
            <a:r>
              <a:rPr sz="2600" dirty="0">
                <a:latin typeface="HelveticaNeueLT Pro 55 Roman"/>
                <a:cs typeface="HelveticaNeueLT Pro 55 Roman"/>
              </a:rPr>
              <a:t>the</a:t>
            </a:r>
            <a:r>
              <a:rPr sz="2600" spc="-40" dirty="0">
                <a:latin typeface="HelveticaNeueLT Pro 55 Roman"/>
                <a:cs typeface="HelveticaNeueLT Pro 55 Roman"/>
              </a:rPr>
              <a:t> </a:t>
            </a:r>
            <a:r>
              <a:rPr sz="2600" spc="-10" dirty="0">
                <a:latin typeface="HelveticaNeueLT Pro 55 Roman"/>
                <a:cs typeface="HelveticaNeueLT Pro 55 Roman"/>
              </a:rPr>
              <a:t>negatives.</a:t>
            </a:r>
            <a:endParaRPr sz="2600">
              <a:latin typeface="HelveticaNeueLT Pro 55 Roman"/>
              <a:cs typeface="HelveticaNeueLT Pro 55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>
              <a:lnSpc>
                <a:spcPts val="3950"/>
              </a:lnSpc>
              <a:spcBef>
                <a:spcPts val="740"/>
              </a:spcBef>
              <a:tabLst>
                <a:tab pos="1442085" algn="l"/>
                <a:tab pos="2567940" algn="l"/>
              </a:tabLst>
            </a:pPr>
            <a:r>
              <a:rPr sz="3800" b="1" i="0" spc="-2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TRAP</a:t>
            </a:r>
            <a:r>
              <a:rPr sz="3800" b="1" i="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	</a:t>
            </a:r>
            <a:r>
              <a:rPr sz="3800" b="1" i="0" spc="-25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#4 </a:t>
            </a:r>
            <a:r>
              <a:rPr sz="3800" b="1" i="0" spc="-1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NEGATIVE</a:t>
            </a:r>
            <a:r>
              <a:rPr sz="3800" b="1" i="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	</a:t>
            </a:r>
            <a:r>
              <a:rPr sz="3800" b="1" i="0" spc="-1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FILTER</a:t>
            </a:r>
            <a:endParaRPr sz="3800">
              <a:latin typeface="Helvetica Neue LT Pro 75 Bold"/>
              <a:cs typeface="Helvetica Neue LT Pro 75 Bold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38961" y="1440014"/>
            <a:ext cx="1775460" cy="172211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4461" y="3512645"/>
            <a:ext cx="2621280" cy="32918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567</Words>
  <Application>Microsoft Macintosh PowerPoint</Application>
  <PresentationFormat>Custom</PresentationFormat>
  <Paragraphs>61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Avenir Next</vt:lpstr>
      <vt:lpstr>Helvetica Neue LT Pro 56 Italic</vt:lpstr>
      <vt:lpstr>Helvetica Neue LT Pro 75 Bold</vt:lpstr>
      <vt:lpstr>HelveticaNeueLT Pro 55 Roman</vt:lpstr>
      <vt:lpstr>Office Theme</vt:lpstr>
      <vt:lpstr>Understanding Thoughts Activity 4, SPHE Emotional Wellbeing, Unit 2</vt:lpstr>
      <vt:lpstr>PowerPoint Presentation</vt:lpstr>
      <vt:lpstr>Have you ever sent a message on what’s app or social media and the recipient hasn’t opened or took a long time to respond?</vt:lpstr>
      <vt:lpstr>Step 2: Identifing thinking traps</vt:lpstr>
      <vt:lpstr>Thinking Traps</vt:lpstr>
      <vt:lpstr>PowerPoint Presentation</vt:lpstr>
      <vt:lpstr>TRAP #2 ‘NEGATIVE LABELLING’</vt:lpstr>
      <vt:lpstr>PowerPoint Presentation</vt:lpstr>
      <vt:lpstr>TRAP #4 NEGATIVE FILTER</vt:lpstr>
      <vt:lpstr>TRAP #5 CATASTROPHISING</vt:lpstr>
      <vt:lpstr>PowerPoint Presentation</vt:lpstr>
      <vt:lpstr>TRAP #7 FORTUNE TELLING</vt:lpstr>
      <vt:lpstr>Step 2: Gratitude Exercise</vt:lpstr>
      <vt:lpstr>Gratitude Exercise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design1</cp:lastModifiedBy>
  <cp:revision>1</cp:revision>
  <dcterms:created xsi:type="dcterms:W3CDTF">2024-12-06T15:44:47Z</dcterms:created>
  <dcterms:modified xsi:type="dcterms:W3CDTF">2024-12-06T16:21:14Z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2024-12-06T00:00:00Z</vt:filetime>
  </property>
  <property fmtid="{D5CDD505-2E9C-101B-9397-08002B2CF9AE}" pid="3" name="Creator">
    <vt:lpwstr>Adobe InDesign 20.0 (Macintosh)</vt:lpwstr>
  </property>
  <property fmtid="{D5CDD505-2E9C-101B-9397-08002B2CF9AE}" pid="4" name="LastSaved">
    <vt:filetime>2024-12-06T00:00:00Z</vt:filetime>
  </property>
  <property fmtid="{D5CDD505-2E9C-101B-9397-08002B2CF9AE}" pid="5" name="Producer">
    <vt:lpwstr>Adobe PDF Library 17.0</vt:lpwstr>
  </property>
</Properties>
</file>